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8"/>
  </p:notesMasterIdLst>
  <p:handoutMasterIdLst>
    <p:handoutMasterId r:id="rId29"/>
  </p:handoutMasterIdLst>
  <p:sldIdLst>
    <p:sldId id="420" r:id="rId2"/>
    <p:sldId id="421" r:id="rId3"/>
    <p:sldId id="425" r:id="rId4"/>
    <p:sldId id="434" r:id="rId5"/>
    <p:sldId id="435" r:id="rId6"/>
    <p:sldId id="492" r:id="rId7"/>
    <p:sldId id="493" r:id="rId8"/>
    <p:sldId id="401" r:id="rId9"/>
    <p:sldId id="403" r:id="rId10"/>
    <p:sldId id="459" r:id="rId11"/>
    <p:sldId id="461" r:id="rId12"/>
    <p:sldId id="462" r:id="rId13"/>
    <p:sldId id="463" r:id="rId14"/>
    <p:sldId id="407" r:id="rId15"/>
    <p:sldId id="413" r:id="rId16"/>
    <p:sldId id="415" r:id="rId17"/>
    <p:sldId id="414" r:id="rId18"/>
    <p:sldId id="416" r:id="rId19"/>
    <p:sldId id="489" r:id="rId20"/>
    <p:sldId id="490" r:id="rId21"/>
    <p:sldId id="491" r:id="rId22"/>
    <p:sldId id="417" r:id="rId23"/>
    <p:sldId id="418" r:id="rId24"/>
    <p:sldId id="419" r:id="rId25"/>
    <p:sldId id="494" r:id="rId26"/>
    <p:sldId id="485" r:id="rId27"/>
  </p:sldIdLst>
  <p:sldSz cx="9144000" cy="6858000" type="screen4x3"/>
  <p:notesSz cx="6797675" cy="9874250"/>
  <p:custShowLst>
    <p:custShow name="EF Follow up" id="0">
      <p:sldLst/>
    </p:custShow>
  </p:custShow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EB82B"/>
    <a:srgbClr val="FF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54" autoAdjust="0"/>
    <p:restoredTop sz="94622" autoAdjust="0"/>
  </p:normalViewPr>
  <p:slideViewPr>
    <p:cSldViewPr>
      <p:cViewPr varScale="1">
        <p:scale>
          <a:sx n="111" d="100"/>
          <a:sy n="111" d="100"/>
        </p:scale>
        <p:origin x="-169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4.xml"/><Relationship Id="rId1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ungblutjm\Documents\ECM\PAPER\Graphs%20for%20paper%20and%20presentation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Association of HRM practice ... on performance indicator ...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1605484332508979"/>
          <c:y val="0.25754402058965931"/>
          <c:w val="0.85747102911775019"/>
          <c:h val="0.590631025490745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associations!$B$6</c:f>
              <c:strCache>
                <c:ptCount val="1"/>
                <c:pt idx="0">
                  <c:v>Time Flexibility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associations!$C$5:$F$5</c:f>
              <c:strCache>
                <c:ptCount val="4"/>
                <c:pt idx="0">
                  <c:v>Work Climate</c:v>
                </c:pt>
                <c:pt idx="1">
                  <c:v>No HR Problems</c:v>
                </c:pt>
                <c:pt idx="2">
                  <c:v>Economic Situation</c:v>
                </c:pt>
                <c:pt idx="3">
                  <c:v>Productivity</c:v>
                </c:pt>
              </c:strCache>
            </c:strRef>
          </c:cat>
          <c:val>
            <c:numRef>
              <c:f>associations!$C$6:$F$6</c:f>
              <c:numCache>
                <c:formatCode>0.0%</c:formatCode>
                <c:ptCount val="4"/>
                <c:pt idx="0">
                  <c:v>6.8699999999999997E-2</c:v>
                </c:pt>
                <c:pt idx="1">
                  <c:v>5.8000000000000013E-3</c:v>
                </c:pt>
                <c:pt idx="2">
                  <c:v>-9.2200000000000004E-2</c:v>
                </c:pt>
                <c:pt idx="3">
                  <c:v>2.2600000000000012E-2</c:v>
                </c:pt>
              </c:numCache>
            </c:numRef>
          </c:val>
        </c:ser>
        <c:ser>
          <c:idx val="1"/>
          <c:order val="1"/>
          <c:tx>
            <c:strRef>
              <c:f>associations!$B$7</c:f>
              <c:strCache>
                <c:ptCount val="1"/>
                <c:pt idx="0">
                  <c:v>Pay Flexibility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associations!$C$5:$F$5</c:f>
              <c:strCache>
                <c:ptCount val="4"/>
                <c:pt idx="0">
                  <c:v>Work Climate</c:v>
                </c:pt>
                <c:pt idx="1">
                  <c:v>No HR Problems</c:v>
                </c:pt>
                <c:pt idx="2">
                  <c:v>Economic Situation</c:v>
                </c:pt>
                <c:pt idx="3">
                  <c:v>Productivity</c:v>
                </c:pt>
              </c:strCache>
            </c:strRef>
          </c:cat>
          <c:val>
            <c:numRef>
              <c:f>associations!$C$7:$F$7</c:f>
              <c:numCache>
                <c:formatCode>0.0%</c:formatCode>
                <c:ptCount val="4"/>
                <c:pt idx="0">
                  <c:v>0.13089999999999999</c:v>
                </c:pt>
                <c:pt idx="1">
                  <c:v>-4.1500000000000002E-2</c:v>
                </c:pt>
                <c:pt idx="2">
                  <c:v>0.22950000000000001</c:v>
                </c:pt>
                <c:pt idx="3">
                  <c:v>0.21380000000000018</c:v>
                </c:pt>
              </c:numCache>
            </c:numRef>
          </c:val>
        </c:ser>
        <c:ser>
          <c:idx val="2"/>
          <c:order val="2"/>
          <c:tx>
            <c:strRef>
              <c:f>associations!$B$8</c:f>
              <c:strCache>
                <c:ptCount val="1"/>
                <c:pt idx="0">
                  <c:v>Training Checks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associations!$C$5:$F$5</c:f>
              <c:strCache>
                <c:ptCount val="4"/>
                <c:pt idx="0">
                  <c:v>Work Climate</c:v>
                </c:pt>
                <c:pt idx="1">
                  <c:v>No HR Problems</c:v>
                </c:pt>
                <c:pt idx="2">
                  <c:v>Economic Situation</c:v>
                </c:pt>
                <c:pt idx="3">
                  <c:v>Productivity</c:v>
                </c:pt>
              </c:strCache>
            </c:strRef>
          </c:cat>
          <c:val>
            <c:numRef>
              <c:f>associations!$C$8:$F$8</c:f>
              <c:numCache>
                <c:formatCode>0.0%</c:formatCode>
                <c:ptCount val="4"/>
                <c:pt idx="0">
                  <c:v>0.20050000000000001</c:v>
                </c:pt>
                <c:pt idx="1">
                  <c:v>0.1024</c:v>
                </c:pt>
                <c:pt idx="2">
                  <c:v>0.21230000000000004</c:v>
                </c:pt>
                <c:pt idx="3">
                  <c:v>0.2213</c:v>
                </c:pt>
              </c:numCache>
            </c:numRef>
          </c:val>
        </c:ser>
        <c:ser>
          <c:idx val="3"/>
          <c:order val="3"/>
          <c:tx>
            <c:strRef>
              <c:f>associations!$B$9</c:f>
              <c:strCache>
                <c:ptCount val="1"/>
                <c:pt idx="0">
                  <c:v>Team Authonomy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associations!$C$5:$F$5</c:f>
              <c:strCache>
                <c:ptCount val="4"/>
                <c:pt idx="0">
                  <c:v>Work Climate</c:v>
                </c:pt>
                <c:pt idx="1">
                  <c:v>No HR Problems</c:v>
                </c:pt>
                <c:pt idx="2">
                  <c:v>Economic Situation</c:v>
                </c:pt>
                <c:pt idx="3">
                  <c:v>Productivity</c:v>
                </c:pt>
              </c:strCache>
            </c:strRef>
          </c:cat>
          <c:val>
            <c:numRef>
              <c:f>associations!$C$9:$F$9</c:f>
              <c:numCache>
                <c:formatCode>0.0%</c:formatCode>
                <c:ptCount val="4"/>
                <c:pt idx="0">
                  <c:v>0.28700000000000031</c:v>
                </c:pt>
                <c:pt idx="1">
                  <c:v>0.16669999999999999</c:v>
                </c:pt>
                <c:pt idx="2">
                  <c:v>7.0900000000000019E-2</c:v>
                </c:pt>
                <c:pt idx="3">
                  <c:v>0.20200000000000001</c:v>
                </c:pt>
              </c:numCache>
            </c:numRef>
          </c:val>
        </c:ser>
        <c:ser>
          <c:idx val="4"/>
          <c:order val="4"/>
          <c:tx>
            <c:strRef>
              <c:f>associations!$B$10</c:f>
              <c:strCache>
                <c:ptCount val="1"/>
                <c:pt idx="0">
                  <c:v>Voice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associations!$C$5:$F$5</c:f>
              <c:strCache>
                <c:ptCount val="4"/>
                <c:pt idx="0">
                  <c:v>Work Climate</c:v>
                </c:pt>
                <c:pt idx="1">
                  <c:v>No HR Problems</c:v>
                </c:pt>
                <c:pt idx="2">
                  <c:v>Economic Situation</c:v>
                </c:pt>
                <c:pt idx="3">
                  <c:v>Productivity</c:v>
                </c:pt>
              </c:strCache>
            </c:strRef>
          </c:cat>
          <c:val>
            <c:numRef>
              <c:f>associations!$C$10:$F$10</c:f>
              <c:numCache>
                <c:formatCode>0.0%</c:formatCode>
                <c:ptCount val="4"/>
                <c:pt idx="0">
                  <c:v>0.35090000000000032</c:v>
                </c:pt>
                <c:pt idx="1">
                  <c:v>0.37100000000000039</c:v>
                </c:pt>
                <c:pt idx="2">
                  <c:v>0.13239999999999999</c:v>
                </c:pt>
                <c:pt idx="3">
                  <c:v>0.1246000000000001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20160768"/>
        <c:axId val="107425728"/>
      </c:barChart>
      <c:catAx>
        <c:axId val="120160768"/>
        <c:scaling>
          <c:orientation val="minMax"/>
        </c:scaling>
        <c:delete val="0"/>
        <c:axPos val="b"/>
        <c:majorGridlines/>
        <c:majorTickMark val="none"/>
        <c:minorTickMark val="none"/>
        <c:tickLblPos val="high"/>
        <c:txPr>
          <a:bodyPr/>
          <a:lstStyle/>
          <a:p>
            <a:pPr>
              <a:defRPr sz="1400"/>
            </a:pPr>
            <a:endParaRPr lang="en-US"/>
          </a:p>
        </c:txPr>
        <c:crossAx val="107425728"/>
        <c:crosses val="autoZero"/>
        <c:auto val="1"/>
        <c:lblAlgn val="ctr"/>
        <c:lblOffset val="100"/>
        <c:noMultiLvlLbl val="0"/>
      </c:catAx>
      <c:valAx>
        <c:axId val="107425728"/>
        <c:scaling>
          <c:orientation val="minMax"/>
          <c:min val="-0.1"/>
        </c:scaling>
        <c:delete val="0"/>
        <c:axPos val="l"/>
        <c:majorGridlines/>
        <c:numFmt formatCode="0%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201607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1692279090113754"/>
          <c:y val="0.89591659878721885"/>
          <c:w val="0.85782108486439279"/>
          <c:h val="6.6727079373698983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>
      <a:solidFill>
        <a:schemeClr val="accent1"/>
      </a:solidFill>
    </a:ln>
  </c:sp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IE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031F726-93DD-47E9-B5DE-E835B4DD942C}" type="datetimeFigureOut">
              <a:rPr lang="en-IE"/>
              <a:pPr/>
              <a:t>28/09/2011</a:t>
            </a:fld>
            <a:endParaRPr lang="en-IE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IE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7E3E3CD-6921-415A-A44B-675FB202A0E0}" type="slidenum">
              <a:rPr lang="en-IE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25696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84F9C27-2C24-48A0-ADE6-49A8400ED773}" type="datetimeFigureOut">
              <a:rPr lang="en-US"/>
              <a:pPr/>
              <a:t>9/28/2011</a:t>
            </a:fld>
            <a:endParaRPr lang="en-US"/>
          </a:p>
        </p:txBody>
      </p:sp>
      <p:sp>
        <p:nvSpPr>
          <p:cNvPr id="880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35E5AD8-A29F-45AB-8245-64FA839BEA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47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4" name="Rectangle 6"/>
          <p:cNvSpPr txBox="1">
            <a:spLocks noGrp="1" noChangeArrowheads="1"/>
          </p:cNvSpPr>
          <p:nvPr/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261" tIns="0" rIns="19261" bIns="0" anchor="b"/>
          <a:lstStyle>
            <a:lvl1pPr defTabSz="9255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255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255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255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255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BA54CFD4-7FCA-4AC0-BDAD-6EF6074222F5}" type="slidenum">
              <a:rPr lang="fr-FR" sz="1000" i="1">
                <a:latin typeface="Times New Roman" pitchFamily="18" charset="0"/>
              </a:rPr>
              <a:pPr algn="r"/>
              <a:t>1</a:t>
            </a:fld>
            <a:endParaRPr lang="fr-FR" sz="1000" i="1">
              <a:latin typeface="Times New Roman" pitchFamily="18" charset="0"/>
            </a:endParaRPr>
          </a:p>
        </p:txBody>
      </p:sp>
      <p:sp>
        <p:nvSpPr>
          <p:cNvPr id="474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68338"/>
            <a:ext cx="4456113" cy="3341687"/>
          </a:xfrm>
          <a:ln cap="flat"/>
        </p:spPr>
      </p:sp>
      <p:sp>
        <p:nvSpPr>
          <p:cNvPr id="474116" name="Notizenplatzhalter 3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553987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IE"/>
          </a:p>
        </p:txBody>
      </p:sp>
      <p:sp>
        <p:nvSpPr>
          <p:cNvPr id="32771" name="Pladsholder til diasnumm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47AB0DAE-97D7-4715-BB61-8BF324592FA3}" type="slidenum">
              <a:rPr lang="da-DK" sz="1200">
                <a:latin typeface="Calibri" pitchFamily="34" charset="0"/>
              </a:rPr>
              <a:pPr algn="r" eaLnBrk="1" hangingPunct="1"/>
              <a:t>13</a:t>
            </a:fld>
            <a:endParaRPr lang="da-DK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459779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IE"/>
          </a:p>
        </p:txBody>
      </p:sp>
      <p:sp>
        <p:nvSpPr>
          <p:cNvPr id="18435" name="Pladsholder til diasnumm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4D531C82-8413-432E-9BE1-009E5693A81A}" type="slidenum">
              <a:rPr lang="da-DK" sz="1200">
                <a:latin typeface="Calibri" pitchFamily="34" charset="0"/>
              </a:rPr>
              <a:pPr algn="r" eaLnBrk="1" hangingPunct="1"/>
              <a:t>15</a:t>
            </a:fld>
            <a:endParaRPr lang="da-DK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463875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IE"/>
          </a:p>
        </p:txBody>
      </p:sp>
      <p:sp>
        <p:nvSpPr>
          <p:cNvPr id="28675" name="Pladsholder til diasnumm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10CD5205-17C3-405D-B1D9-92915DB86EC5}" type="slidenum">
              <a:rPr lang="da-DK" sz="1200">
                <a:latin typeface="Calibri" pitchFamily="34" charset="0"/>
              </a:rPr>
              <a:pPr algn="r" eaLnBrk="1" hangingPunct="1"/>
              <a:t>16</a:t>
            </a:fld>
            <a:endParaRPr lang="da-DK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461827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IE"/>
          </a:p>
        </p:txBody>
      </p:sp>
      <p:sp>
        <p:nvSpPr>
          <p:cNvPr id="26627" name="Pladsholder til diasnumm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322C0196-CAE7-4D0B-9FAC-0C1F6734215B}" type="slidenum">
              <a:rPr lang="da-DK" sz="1200">
                <a:latin typeface="Calibri" pitchFamily="34" charset="0"/>
              </a:rPr>
              <a:pPr algn="r" eaLnBrk="1" hangingPunct="1"/>
              <a:t>17</a:t>
            </a:fld>
            <a:endParaRPr lang="da-DK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46592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IE"/>
          </a:p>
        </p:txBody>
      </p:sp>
      <p:sp>
        <p:nvSpPr>
          <p:cNvPr id="30723" name="Pladsholder til diasnumm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FD23F8E2-5B41-40F1-AAB6-1FB1B9E266AB}" type="slidenum">
              <a:rPr lang="da-DK" sz="1200">
                <a:latin typeface="Calibri" pitchFamily="34" charset="0"/>
              </a:rPr>
              <a:pPr algn="r" eaLnBrk="1" hangingPunct="1"/>
              <a:t>18</a:t>
            </a:fld>
            <a:endParaRPr lang="da-DK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467971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IE"/>
          </a:p>
        </p:txBody>
      </p:sp>
      <p:sp>
        <p:nvSpPr>
          <p:cNvPr id="32771" name="Pladsholder til diasnumm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8FBC0757-5CB1-41C4-B241-3659F5160D3F}" type="slidenum">
              <a:rPr lang="da-DK" sz="1200">
                <a:latin typeface="Calibri" pitchFamily="34" charset="0"/>
              </a:rPr>
              <a:pPr algn="r" eaLnBrk="1" hangingPunct="1"/>
              <a:t>22</a:t>
            </a:fld>
            <a:endParaRPr lang="da-DK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470019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IE"/>
          </a:p>
        </p:txBody>
      </p:sp>
      <p:sp>
        <p:nvSpPr>
          <p:cNvPr id="33795" name="Pladsholder til diasnumm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9C3E57E0-147C-4BFA-AB33-917CE36CECDD}" type="slidenum">
              <a:rPr lang="da-DK" sz="1200">
                <a:latin typeface="Calibri" pitchFamily="34" charset="0"/>
              </a:rPr>
              <a:pPr algn="r" eaLnBrk="1" hangingPunct="1"/>
              <a:t>23</a:t>
            </a:fld>
            <a:endParaRPr lang="da-DK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472067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IE"/>
          </a:p>
        </p:txBody>
      </p:sp>
      <p:sp>
        <p:nvSpPr>
          <p:cNvPr id="33795" name="Pladsholder til diasnumm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ED3F8F02-6D26-4A15-8AE2-91109D8BA85A}" type="slidenum">
              <a:rPr lang="da-DK" sz="1200">
                <a:latin typeface="Calibri" pitchFamily="34" charset="0"/>
              </a:rPr>
              <a:pPr algn="r" eaLnBrk="1" hangingPunct="1"/>
              <a:t>24</a:t>
            </a:fld>
            <a:endParaRPr lang="da-DK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ln/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ln/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44032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IE"/>
          </a:p>
        </p:txBody>
      </p:sp>
      <p:sp>
        <p:nvSpPr>
          <p:cNvPr id="32771" name="Pladsholder til diasnumm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F4A509D0-A84D-40ED-AB96-7552FA1F81E5}" type="slidenum">
              <a:rPr lang="da-DK" sz="1200">
                <a:latin typeface="Calibri" pitchFamily="34" charset="0"/>
              </a:rPr>
              <a:pPr algn="r" eaLnBrk="1" hangingPunct="1"/>
              <a:t>8</a:t>
            </a:fld>
            <a:endParaRPr lang="da-DK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444419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IE"/>
          </a:p>
        </p:txBody>
      </p:sp>
      <p:sp>
        <p:nvSpPr>
          <p:cNvPr id="32771" name="Pladsholder til diasnumm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BCC4AAC0-1D53-4966-97B0-9A82779DED0B}" type="slidenum">
              <a:rPr lang="da-DK" sz="1200">
                <a:latin typeface="Calibri" pitchFamily="34" charset="0"/>
              </a:rPr>
              <a:pPr algn="r" eaLnBrk="1" hangingPunct="1"/>
              <a:t>9</a:t>
            </a:fld>
            <a:endParaRPr lang="da-DK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544771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IE"/>
          </a:p>
        </p:txBody>
      </p:sp>
      <p:sp>
        <p:nvSpPr>
          <p:cNvPr id="32771" name="Pladsholder til diasnumm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AF8718D9-8C06-4D8E-AE62-BD55F49BEAC7}" type="slidenum">
              <a:rPr lang="da-DK" sz="1200">
                <a:latin typeface="Calibri" pitchFamily="34" charset="0"/>
              </a:rPr>
              <a:pPr algn="r" eaLnBrk="1" hangingPunct="1"/>
              <a:t>10</a:t>
            </a:fld>
            <a:endParaRPr lang="da-DK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549891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IE"/>
          </a:p>
        </p:txBody>
      </p:sp>
      <p:sp>
        <p:nvSpPr>
          <p:cNvPr id="32771" name="Pladsholder til diasnumm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9FE7F8D7-B091-480D-B3AB-FF11EDABE78A}" type="slidenum">
              <a:rPr lang="da-DK" sz="1200">
                <a:latin typeface="Calibri" pitchFamily="34" charset="0"/>
              </a:rPr>
              <a:pPr algn="r" eaLnBrk="1" hangingPunct="1"/>
              <a:t>11</a:t>
            </a:fld>
            <a:endParaRPr lang="da-DK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551939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IE"/>
          </a:p>
        </p:txBody>
      </p:sp>
      <p:sp>
        <p:nvSpPr>
          <p:cNvPr id="32771" name="Pladsholder til diasnummer 3"/>
          <p:cNvSpPr txBox="1">
            <a:spLocks noGrp="1"/>
          </p:cNvSpPr>
          <p:nvPr/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C08792CB-1A3B-4DC8-8726-0C98B7B6BD17}" type="slidenum">
              <a:rPr lang="da-DK" sz="1200">
                <a:latin typeface="Calibri" pitchFamily="34" charset="0"/>
              </a:rPr>
              <a:pPr algn="r" eaLnBrk="1" hangingPunct="1"/>
              <a:t>12</a:t>
            </a:fld>
            <a:endParaRPr lang="da-DK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22F6C3F-15FB-4E69-BD2E-FCC163FBC4D8}" type="datetime1">
              <a:rPr lang="fr-FR"/>
              <a:pPr>
                <a:defRPr/>
              </a:pPr>
              <a:t>28/09/2011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  <a:p>
            <a:endParaRPr lang="fr-BE"/>
          </a:p>
          <a:p>
            <a:fld id="{F87206BC-F6E1-4E61-A70D-395134203621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50385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A3AEFB-4533-4B50-A8DF-95C214B71FCE}" type="datetime1">
              <a:rPr lang="fr-FR"/>
              <a:pPr>
                <a:defRPr/>
              </a:pPr>
              <a:t>28/09/2011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  <a:p>
            <a:endParaRPr lang="fr-BE"/>
          </a:p>
          <a:p>
            <a:fld id="{4C4D35AD-6CB8-412B-B0DF-F9A0C816E41F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10820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C49A9E-5876-454D-B7F6-E0DB96DE75B1}" type="datetime1">
              <a:rPr lang="fr-FR"/>
              <a:pPr>
                <a:defRPr/>
              </a:pPr>
              <a:t>28/09/2011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  <a:p>
            <a:endParaRPr lang="fr-BE"/>
          </a:p>
          <a:p>
            <a:fld id="{545EDC63-6F6E-4EB5-8537-3FAF5216E97F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3457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57504F-634B-4AA0-8EEC-A5414B219D67}" type="datetime1">
              <a:rPr lang="fr-FR"/>
              <a:pPr>
                <a:defRPr/>
              </a:pPr>
              <a:t>28/09/2011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endParaRPr lang="fr-BE"/>
          </a:p>
          <a:p>
            <a:endParaRPr lang="fr-BE"/>
          </a:p>
          <a:p>
            <a:fld id="{91F9F773-5136-4979-BAD1-69BAC015C981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8717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4E4E89-C09D-42AF-B4F4-5C747AFD2B88}" type="datetime1">
              <a:rPr lang="fr-FR"/>
              <a:pPr>
                <a:defRPr/>
              </a:pPr>
              <a:t>28/09/2011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  <a:p>
            <a:endParaRPr lang="fr-BE"/>
          </a:p>
          <a:p>
            <a:fld id="{A76C2AB1-F040-42B3-944D-4F9C2905B17B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2389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74D616-0966-416E-8B98-688E30C1DA73}" type="datetime1">
              <a:rPr lang="fr-FR"/>
              <a:pPr>
                <a:defRPr/>
              </a:pPr>
              <a:t>28/09/2011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  <a:p>
            <a:endParaRPr lang="fr-BE"/>
          </a:p>
          <a:p>
            <a:fld id="{402D3C3A-E641-4F5A-98FA-A0811D327A65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0362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D4098C-41C9-4615-A1E0-8F204D5AF340}" type="datetime1">
              <a:rPr lang="fr-FR"/>
              <a:pPr>
                <a:defRPr/>
              </a:pPr>
              <a:t>28/09/2011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  <a:p>
            <a:endParaRPr lang="fr-BE"/>
          </a:p>
          <a:p>
            <a:fld id="{34D36715-0460-4C4F-A9CB-DE981D295E0E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24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07D87A-3D5C-4A77-B475-EED833BA6ADB}" type="datetime1">
              <a:rPr lang="fr-FR"/>
              <a:pPr>
                <a:defRPr/>
              </a:pPr>
              <a:t>28/09/2011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  <a:p>
            <a:endParaRPr lang="fr-BE"/>
          </a:p>
          <a:p>
            <a:fld id="{B9A6BE6F-6A52-4474-BEBD-2AADBDBFF739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19621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49953B-D382-4C1B-B2D9-07F1D889E46E}" type="datetime1">
              <a:rPr lang="fr-FR"/>
              <a:pPr>
                <a:defRPr/>
              </a:pPr>
              <a:t>28/09/2011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  <a:p>
            <a:endParaRPr lang="fr-BE"/>
          </a:p>
          <a:p>
            <a:fld id="{2C0AB6C4-0FF1-4EC4-BECF-B16C6FB6559C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80277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F7CDAE-4958-4789-A13C-0CDDFD35BE46}" type="datetime1">
              <a:rPr lang="fr-FR"/>
              <a:pPr>
                <a:defRPr/>
              </a:pPr>
              <a:t>28/09/2011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  <a:p>
            <a:endParaRPr lang="fr-BE"/>
          </a:p>
          <a:p>
            <a:fld id="{4E49A389-5602-4604-9D99-ADC9C1373DFA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08031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D6FF5C-38F2-4575-8FAF-79569E9F345A}" type="datetime1">
              <a:rPr lang="fr-FR"/>
              <a:pPr>
                <a:defRPr/>
              </a:pPr>
              <a:t>28/09/2011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  <a:p>
            <a:endParaRPr lang="fr-BE"/>
          </a:p>
          <a:p>
            <a:fld id="{6AA1C190-E0F6-472C-AF05-E93C38AA9DAE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96254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EBCB2F1-2FC0-4D3A-830F-9A33F12F8C81}" type="datetime1">
              <a:rPr lang="fr-FR"/>
              <a:pPr>
                <a:defRPr/>
              </a:pPr>
              <a:t>28/09/2011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BE"/>
          </a:p>
          <a:p>
            <a:endParaRPr lang="fr-BE"/>
          </a:p>
          <a:p>
            <a:fld id="{0C90BE60-80CD-4A7C-8204-F22DAE04C221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73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7" name="Picture 7" descr="Picture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8192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F3A957-6CA3-4CF9-BB92-86D30AD463FD}" type="datetime1">
              <a:rPr lang="fr-FR"/>
              <a:pPr>
                <a:defRPr/>
              </a:pPr>
              <a:t>28/09/2011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endParaRPr lang="fr-BE"/>
          </a:p>
          <a:p>
            <a:endParaRPr lang="fr-BE"/>
          </a:p>
          <a:p>
            <a:fld id="{3E1B27C8-572D-444E-88D5-5F074FACEC84}" type="slidenum">
              <a:rPr lang="fr-BE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296C6351-1BF4-4185-A1D2-55B97E306853}" type="slidenum">
              <a:rPr lang="fr-BE"/>
              <a:pPr/>
              <a:t>1</a:t>
            </a:fld>
            <a:endParaRPr lang="fr-BE"/>
          </a:p>
        </p:txBody>
      </p:sp>
      <p:sp>
        <p:nvSpPr>
          <p:cNvPr id="473090" name="Rectangle 6"/>
          <p:cNvSpPr txBox="1">
            <a:spLocks noGrp="1" noChangeArrowheads="1"/>
          </p:cNvSpPr>
          <p:nvPr/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76330CFA-EAD0-4FB0-9DAA-6038CBDF4C10}" type="slidenum">
              <a:rPr lang="fr-FR" altLang="fr-FR" sz="1200">
                <a:solidFill>
                  <a:schemeClr val="bg1"/>
                </a:solidFill>
                <a:latin typeface="Helvetica" pitchFamily="34" charset="0"/>
              </a:rPr>
              <a:pPr algn="r"/>
              <a:t>1</a:t>
            </a:fld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473091" name="Text Box 22"/>
          <p:cNvSpPr txBox="1">
            <a:spLocks noChangeArrowheads="1"/>
          </p:cNvSpPr>
          <p:nvPr/>
        </p:nvSpPr>
        <p:spPr bwMode="auto">
          <a:xfrm>
            <a:off x="7743825" y="5241925"/>
            <a:ext cx="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accent1"/>
              </a:buClr>
            </a:pPr>
            <a:endParaRPr lang="de-DE" sz="1600">
              <a:latin typeface="Trebuchet MS" pitchFamily="34" charset="0"/>
            </a:endParaRPr>
          </a:p>
        </p:txBody>
      </p:sp>
      <p:sp>
        <p:nvSpPr>
          <p:cNvPr id="473092" name="Rectangle 2"/>
          <p:cNvSpPr txBox="1">
            <a:spLocks noChangeArrowheads="1"/>
          </p:cNvSpPr>
          <p:nvPr/>
        </p:nvSpPr>
        <p:spPr bwMode="auto">
          <a:xfrm>
            <a:off x="539750" y="2060575"/>
            <a:ext cx="8175625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IE" sz="4000" b="1">
                <a:solidFill>
                  <a:srgbClr val="DEB82B"/>
                </a:solidFill>
                <a:latin typeface="Calibri" pitchFamily="34" charset="0"/>
              </a:rPr>
              <a:t>Links between quality of work </a:t>
            </a:r>
          </a:p>
          <a:p>
            <a:pPr algn="ctr">
              <a:spcBef>
                <a:spcPct val="50000"/>
              </a:spcBef>
            </a:pPr>
            <a:r>
              <a:rPr lang="en-IE" sz="4000" b="1">
                <a:solidFill>
                  <a:srgbClr val="DEB82B"/>
                </a:solidFill>
                <a:latin typeface="Calibri" pitchFamily="34" charset="0"/>
              </a:rPr>
              <a:t>and performance</a:t>
            </a:r>
          </a:p>
          <a:p>
            <a:pPr algn="ctr">
              <a:spcBef>
                <a:spcPct val="50000"/>
              </a:spcBef>
            </a:pPr>
            <a:endParaRPr lang="pl-PL" sz="1600" b="1">
              <a:solidFill>
                <a:srgbClr val="DEB82B"/>
              </a:solidFill>
              <a:latin typeface="Calibri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IE" sz="2000" b="1">
                <a:latin typeface="Calibri" pitchFamily="34" charset="0"/>
              </a:rPr>
              <a:t>Rados</a:t>
            </a:r>
            <a:r>
              <a:rPr lang="pl-PL" sz="2000" b="1">
                <a:latin typeface="Calibri" pitchFamily="34" charset="0"/>
              </a:rPr>
              <a:t>ław Owczarzak</a:t>
            </a:r>
          </a:p>
          <a:p>
            <a:pPr algn="ctr">
              <a:spcBef>
                <a:spcPct val="50000"/>
              </a:spcBef>
            </a:pPr>
            <a:r>
              <a:rPr lang="pl-PL" sz="1600" b="1">
                <a:latin typeface="Calibri" pitchFamily="34" charset="0"/>
              </a:rPr>
              <a:t>Research Manager</a:t>
            </a:r>
          </a:p>
          <a:p>
            <a:pPr algn="ctr">
              <a:spcBef>
                <a:spcPct val="50000"/>
              </a:spcBef>
            </a:pPr>
            <a:r>
              <a:rPr lang="pl-PL" sz="1600" b="1">
                <a:latin typeface="Calibri" pitchFamily="34" charset="0"/>
              </a:rPr>
              <a:t>Employment and Competitiveness Unit</a:t>
            </a:r>
          </a:p>
          <a:p>
            <a:pPr algn="ctr">
              <a:spcBef>
                <a:spcPct val="50000"/>
              </a:spcBef>
            </a:pPr>
            <a:endParaRPr lang="en-IE" sz="1600" b="1">
              <a:solidFill>
                <a:srgbClr val="DEB82B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FF9CF1A3-4B1F-401A-A7BA-CAF5BF104F6F}" type="slidenum">
              <a:rPr lang="fr-BE"/>
              <a:pPr/>
              <a:t>10</a:t>
            </a:fld>
            <a:endParaRPr lang="fr-BE"/>
          </a:p>
        </p:txBody>
      </p:sp>
      <p:sp>
        <p:nvSpPr>
          <p:cNvPr id="543747" name="Rectangle 3"/>
          <p:cNvSpPr>
            <a:spLocks/>
          </p:cNvSpPr>
          <p:nvPr/>
        </p:nvSpPr>
        <p:spPr bwMode="auto">
          <a:xfrm>
            <a:off x="3203575" y="115888"/>
            <a:ext cx="59404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en-IE" sz="2800" b="1">
                <a:solidFill>
                  <a:srgbClr val="DEB82B"/>
                </a:solidFill>
                <a:latin typeface="Calibri" pitchFamily="34" charset="0"/>
              </a:rPr>
              <a:t>Links between workplace practices </a:t>
            </a:r>
            <a:br>
              <a:rPr lang="en-IE" sz="2800" b="1">
                <a:solidFill>
                  <a:srgbClr val="DEB82B"/>
                </a:solidFill>
                <a:latin typeface="Calibri" pitchFamily="34" charset="0"/>
              </a:rPr>
            </a:br>
            <a:r>
              <a:rPr lang="en-IE" sz="2800" b="1">
                <a:solidFill>
                  <a:srgbClr val="DEB82B"/>
                </a:solidFill>
                <a:latin typeface="Calibri" pitchFamily="34" charset="0"/>
              </a:rPr>
              <a:t>and EMPLOYEE outcomes (1)</a:t>
            </a:r>
            <a:endParaRPr lang="en-GB" sz="2800" b="1">
              <a:solidFill>
                <a:srgbClr val="DEB82B"/>
              </a:solidFill>
              <a:latin typeface="Calibri" pitchFamily="34" charset="0"/>
            </a:endParaRPr>
          </a:p>
        </p:txBody>
      </p:sp>
      <p:sp>
        <p:nvSpPr>
          <p:cNvPr id="543748" name="Rectangle 4"/>
          <p:cNvSpPr>
            <a:spLocks noChangeArrowheads="1"/>
          </p:cNvSpPr>
          <p:nvPr/>
        </p:nvSpPr>
        <p:spPr bwMode="auto">
          <a:xfrm>
            <a:off x="250825" y="1484313"/>
            <a:ext cx="8496300" cy="489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endParaRPr lang="en-IE" sz="3200">
              <a:latin typeface="Calibri" pitchFamily="34" charset="0"/>
            </a:endParaRPr>
          </a:p>
        </p:txBody>
      </p:sp>
      <p:sp>
        <p:nvSpPr>
          <p:cNvPr id="543769" name="Rectangle 25"/>
          <p:cNvSpPr>
            <a:spLocks noChangeArrowheads="1"/>
          </p:cNvSpPr>
          <p:nvPr/>
        </p:nvSpPr>
        <p:spPr bwMode="auto">
          <a:xfrm>
            <a:off x="179388" y="6553200"/>
            <a:ext cx="8496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en-GB" sz="1400">
                <a:latin typeface="Calibri" pitchFamily="34" charset="0"/>
              </a:rPr>
              <a:t>green: improving outcome, significant 95% </a:t>
            </a:r>
            <a:r>
              <a:rPr lang="en-IE" sz="1400">
                <a:latin typeface="Calibri" pitchFamily="34" charset="0"/>
              </a:rPr>
              <a:t> </a:t>
            </a:r>
            <a:r>
              <a:rPr lang="en-GB" sz="1400">
                <a:latin typeface="Calibri" pitchFamily="34" charset="0"/>
              </a:rPr>
              <a:t>red: reducing outcome, significant 95%</a:t>
            </a:r>
          </a:p>
        </p:txBody>
      </p:sp>
      <p:graphicFrame>
        <p:nvGraphicFramePr>
          <p:cNvPr id="543866" name="Group 122"/>
          <p:cNvGraphicFramePr>
            <a:graphicFrameLocks noGrp="1"/>
          </p:cNvGraphicFramePr>
          <p:nvPr>
            <p:ph sz="half" idx="2"/>
          </p:nvPr>
        </p:nvGraphicFramePr>
        <p:xfrm>
          <a:off x="250825" y="1484313"/>
          <a:ext cx="8435975" cy="4864100"/>
        </p:xfrm>
        <a:graphic>
          <a:graphicData uri="http://schemas.openxmlformats.org/drawingml/2006/table">
            <a:tbl>
              <a:tblPr/>
              <a:tblGrid>
                <a:gridCol w="4111625"/>
                <a:gridCol w="1562100"/>
                <a:gridCol w="1419225"/>
                <a:gridCol w="13430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Problem with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absenteeism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Problem with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employee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motivation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Problem with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staff retention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Need for training checked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periodically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-0.12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-0.29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0.00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Proportion of high-skilled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workforce &gt;40%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-0.77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-0.35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0.04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Time off for training given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-0.02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-0.07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0.03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460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Training for new tasks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-0.04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-0.08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0.06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Any Profit sharing offered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-0.17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-0.10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-0.01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Profit sharing offered to all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-0.16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-0.06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-0.04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Any performance pay outside top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management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0.10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0.15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0.27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Individual performance pay for 25% +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-0.02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0.05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0.20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Any share ownership offered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-0.16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-0.01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-0.02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Share ownership offered to all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-0.10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-0.08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-0.10</a:t>
                      </a:r>
                      <a:endParaRPr kumimoji="0" lang="en-IE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10786A14-0D1C-429D-B624-20BEA6DB33F5}" type="slidenum">
              <a:rPr lang="fr-BE"/>
              <a:pPr/>
              <a:t>11</a:t>
            </a:fld>
            <a:endParaRPr lang="fr-BE"/>
          </a:p>
        </p:txBody>
      </p:sp>
      <p:sp>
        <p:nvSpPr>
          <p:cNvPr id="548866" name="Rectangle 2"/>
          <p:cNvSpPr>
            <a:spLocks/>
          </p:cNvSpPr>
          <p:nvPr/>
        </p:nvSpPr>
        <p:spPr bwMode="auto">
          <a:xfrm>
            <a:off x="3203575" y="115888"/>
            <a:ext cx="59404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en-IE" sz="2800" b="1">
                <a:solidFill>
                  <a:srgbClr val="DEB82B"/>
                </a:solidFill>
                <a:latin typeface="Calibri" pitchFamily="34" charset="0"/>
              </a:rPr>
              <a:t>Links between workplace practices </a:t>
            </a:r>
            <a:br>
              <a:rPr lang="en-IE" sz="2800" b="1">
                <a:solidFill>
                  <a:srgbClr val="DEB82B"/>
                </a:solidFill>
                <a:latin typeface="Calibri" pitchFamily="34" charset="0"/>
              </a:rPr>
            </a:br>
            <a:r>
              <a:rPr lang="en-IE" sz="2800" b="1">
                <a:solidFill>
                  <a:srgbClr val="DEB82B"/>
                </a:solidFill>
                <a:latin typeface="Calibri" pitchFamily="34" charset="0"/>
              </a:rPr>
              <a:t>and EMPLOYEE outcomes (2)</a:t>
            </a:r>
            <a:endParaRPr lang="en-GB" sz="2800" b="1">
              <a:solidFill>
                <a:srgbClr val="DEB82B"/>
              </a:solidFill>
              <a:latin typeface="Calibri" pitchFamily="34" charset="0"/>
            </a:endParaRPr>
          </a:p>
        </p:txBody>
      </p:sp>
      <p:sp>
        <p:nvSpPr>
          <p:cNvPr id="548867" name="Rectangle 3"/>
          <p:cNvSpPr>
            <a:spLocks noChangeArrowheads="1"/>
          </p:cNvSpPr>
          <p:nvPr/>
        </p:nvSpPr>
        <p:spPr bwMode="auto">
          <a:xfrm>
            <a:off x="250825" y="1484313"/>
            <a:ext cx="8893175" cy="489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endParaRPr lang="en-IE" sz="3200">
              <a:latin typeface="Calibri" pitchFamily="34" charset="0"/>
            </a:endParaRPr>
          </a:p>
        </p:txBody>
      </p:sp>
      <p:sp>
        <p:nvSpPr>
          <p:cNvPr id="548868" name="Rectangle 4"/>
          <p:cNvSpPr>
            <a:spLocks noChangeArrowheads="1"/>
          </p:cNvSpPr>
          <p:nvPr/>
        </p:nvSpPr>
        <p:spPr bwMode="auto">
          <a:xfrm>
            <a:off x="179388" y="6553200"/>
            <a:ext cx="8496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en-GB" sz="1400">
                <a:latin typeface="Calibri" pitchFamily="34" charset="0"/>
              </a:rPr>
              <a:t>green: improving outcome, significant 95% </a:t>
            </a:r>
            <a:r>
              <a:rPr lang="en-IE" sz="1400">
                <a:latin typeface="Calibri" pitchFamily="34" charset="0"/>
              </a:rPr>
              <a:t> </a:t>
            </a:r>
            <a:r>
              <a:rPr lang="en-GB" sz="1400">
                <a:latin typeface="Calibri" pitchFamily="34" charset="0"/>
              </a:rPr>
              <a:t>red: reducing outcome, significant 95%</a:t>
            </a:r>
          </a:p>
        </p:txBody>
      </p:sp>
      <p:graphicFrame>
        <p:nvGraphicFramePr>
          <p:cNvPr id="548993" name="Group 129"/>
          <p:cNvGraphicFramePr>
            <a:graphicFrameLocks noGrp="1"/>
          </p:cNvGraphicFramePr>
          <p:nvPr>
            <p:ph idx="1"/>
          </p:nvPr>
        </p:nvGraphicFramePr>
        <p:xfrm>
          <a:off x="250825" y="1773238"/>
          <a:ext cx="8710613" cy="4230791"/>
        </p:xfrm>
        <a:graphic>
          <a:graphicData uri="http://schemas.openxmlformats.org/drawingml/2006/table">
            <a:tbl>
              <a:tblPr/>
              <a:tblGrid>
                <a:gridCol w="3517900"/>
                <a:gridCol w="1893888"/>
                <a:gridCol w="1755775"/>
                <a:gridCol w="154305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Problem with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absenteeism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Problem with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employee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motivation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Problem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with staff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retention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Team working important characteristic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-0.02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-0.13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0.14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Team decides autonomously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-0.14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-0.27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-0.15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Flexible working possible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-0.10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-0.01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0.14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Flexible working time more than 20%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-0.38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-0.12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0.06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Part-time work more than 20%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0.18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0.15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0.27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Management and highly skilled staff working part-time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0.02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0.13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0.18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Employee representation in place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0.22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0.11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-0.13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Ad hoc consultation in absence of employee representation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-0.01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0.00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0.12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FA7D54DF-3965-4352-BDEA-B0754B4DB117}" type="slidenum">
              <a:rPr lang="fr-BE"/>
              <a:pPr/>
              <a:t>12</a:t>
            </a:fld>
            <a:endParaRPr lang="fr-BE"/>
          </a:p>
        </p:txBody>
      </p:sp>
      <p:sp>
        <p:nvSpPr>
          <p:cNvPr id="550914" name="Rectangle 2"/>
          <p:cNvSpPr>
            <a:spLocks/>
          </p:cNvSpPr>
          <p:nvPr/>
        </p:nvSpPr>
        <p:spPr bwMode="auto">
          <a:xfrm>
            <a:off x="2627313" y="115888"/>
            <a:ext cx="6516687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en-IE" sz="2800" b="1">
                <a:solidFill>
                  <a:srgbClr val="DEB82B"/>
                </a:solidFill>
                <a:latin typeface="Calibri" pitchFamily="34" charset="0"/>
              </a:rPr>
              <a:t>Links between workplace practices </a:t>
            </a:r>
            <a:br>
              <a:rPr lang="en-IE" sz="2800" b="1">
                <a:solidFill>
                  <a:srgbClr val="DEB82B"/>
                </a:solidFill>
                <a:latin typeface="Calibri" pitchFamily="34" charset="0"/>
              </a:rPr>
            </a:br>
            <a:r>
              <a:rPr lang="en-IE" sz="2800" b="1">
                <a:solidFill>
                  <a:srgbClr val="DEB82B"/>
                </a:solidFill>
                <a:latin typeface="Calibri" pitchFamily="34" charset="0"/>
              </a:rPr>
              <a:t>and ORGANISATIONAL outcomes (1)</a:t>
            </a:r>
            <a:endParaRPr lang="en-GB" sz="2800" b="1">
              <a:solidFill>
                <a:srgbClr val="DEB82B"/>
              </a:solidFill>
              <a:latin typeface="Calibri" pitchFamily="34" charset="0"/>
            </a:endParaRPr>
          </a:p>
        </p:txBody>
      </p:sp>
      <p:sp>
        <p:nvSpPr>
          <p:cNvPr id="550915" name="Rectangle 3"/>
          <p:cNvSpPr>
            <a:spLocks noChangeArrowheads="1"/>
          </p:cNvSpPr>
          <p:nvPr/>
        </p:nvSpPr>
        <p:spPr bwMode="auto">
          <a:xfrm>
            <a:off x="250825" y="1484313"/>
            <a:ext cx="8496300" cy="489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endParaRPr lang="en-IE" sz="3200">
              <a:latin typeface="Calibri" pitchFamily="34" charset="0"/>
            </a:endParaRPr>
          </a:p>
        </p:txBody>
      </p:sp>
      <p:sp>
        <p:nvSpPr>
          <p:cNvPr id="550916" name="Rectangle 4"/>
          <p:cNvSpPr>
            <a:spLocks noChangeArrowheads="1"/>
          </p:cNvSpPr>
          <p:nvPr/>
        </p:nvSpPr>
        <p:spPr bwMode="auto">
          <a:xfrm>
            <a:off x="179388" y="6553200"/>
            <a:ext cx="8496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en-GB" sz="1400">
                <a:latin typeface="Calibri" pitchFamily="34" charset="0"/>
              </a:rPr>
              <a:t>green: improving outcome, significant 95% </a:t>
            </a:r>
            <a:r>
              <a:rPr lang="en-IE" sz="1400">
                <a:latin typeface="Calibri" pitchFamily="34" charset="0"/>
              </a:rPr>
              <a:t> </a:t>
            </a:r>
            <a:r>
              <a:rPr lang="en-GB" sz="1400">
                <a:latin typeface="Calibri" pitchFamily="34" charset="0"/>
              </a:rPr>
              <a:t>red: reducing outcome, significant 95%</a:t>
            </a:r>
          </a:p>
        </p:txBody>
      </p:sp>
      <p:graphicFrame>
        <p:nvGraphicFramePr>
          <p:cNvPr id="551052" name="Group 140"/>
          <p:cNvGraphicFramePr>
            <a:graphicFrameLocks noGrp="1"/>
          </p:cNvGraphicFramePr>
          <p:nvPr>
            <p:ph sz="half" idx="1"/>
          </p:nvPr>
        </p:nvGraphicFramePr>
        <p:xfrm>
          <a:off x="0" y="1484313"/>
          <a:ext cx="9144000" cy="4774161"/>
        </p:xfrm>
        <a:graphic>
          <a:graphicData uri="http://schemas.openxmlformats.org/drawingml/2006/table">
            <a:tbl>
              <a:tblPr/>
              <a:tblGrid>
                <a:gridCol w="3005138"/>
                <a:gridCol w="1685925"/>
                <a:gridCol w="1485900"/>
                <a:gridCol w="1482725"/>
                <a:gridCol w="1484312"/>
              </a:tblGrid>
              <a:tr h="303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Higher </a:t>
                      </a: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than</a:t>
                      </a: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average</a:t>
                      </a: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productivity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0000" marR="90000" marT="43200" marB="4320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Increased</a:t>
                      </a: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productivity</a:t>
                      </a: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over last</a:t>
                      </a: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three</a:t>
                      </a: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years</a:t>
                      </a:r>
                    </a:p>
                  </a:txBody>
                  <a:tcPr marL="90000" marR="90000" marT="43200" marB="4320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Good work </a:t>
                      </a: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climate</a:t>
                      </a:r>
                    </a:p>
                  </a:txBody>
                  <a:tcPr marL="90000" marR="90000" marT="43200" marB="4320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Economic </a:t>
                      </a: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situation of </a:t>
                      </a:r>
                    </a:p>
                    <a:p>
                      <a:pPr marL="342900" marR="0" lvl="0" indent="-34290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firm good</a:t>
                      </a:r>
                    </a:p>
                  </a:txBody>
                  <a:tcPr marL="90000" marR="90000" marT="43200" marB="43200"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Need for training checked periodically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0.44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0.46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0.29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0.34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Proportion of high-skilled workforce &gt; 40%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0.28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0.18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0.22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0.13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Time off for training given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0.23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0.33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0.09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0.11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Training for new tasks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0.24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0.36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0.10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0.12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Any Profit sharing offered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0.33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0.15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0.05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0.18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Profit sharing offered to all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0.31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0.09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0.09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0.15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Any performance pay outside top management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0.32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0.37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-0.03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0.17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Individual performance pay for 25% +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0.28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0.26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0.06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0.23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Any share ownership offered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0.19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0.01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0.04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0.18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Share ownership offered to all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0.20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0.06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0.11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0.28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488" marR="90488" marT="44450" marB="44450" anchor="b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3F78F966-A6F5-47BE-BFE9-7396E523642C}" type="slidenum">
              <a:rPr lang="fr-BE"/>
              <a:pPr/>
              <a:t>13</a:t>
            </a:fld>
            <a:endParaRPr lang="fr-BE"/>
          </a:p>
        </p:txBody>
      </p:sp>
      <p:sp>
        <p:nvSpPr>
          <p:cNvPr id="552962" name="Rectangle 2"/>
          <p:cNvSpPr>
            <a:spLocks/>
          </p:cNvSpPr>
          <p:nvPr/>
        </p:nvSpPr>
        <p:spPr bwMode="auto">
          <a:xfrm>
            <a:off x="2627313" y="115888"/>
            <a:ext cx="6516687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en-IE" sz="2800" b="1">
                <a:solidFill>
                  <a:srgbClr val="DEB82B"/>
                </a:solidFill>
                <a:latin typeface="Calibri" pitchFamily="34" charset="0"/>
              </a:rPr>
              <a:t>Links between workplace practices </a:t>
            </a:r>
            <a:br>
              <a:rPr lang="en-IE" sz="2800" b="1">
                <a:solidFill>
                  <a:srgbClr val="DEB82B"/>
                </a:solidFill>
                <a:latin typeface="Calibri" pitchFamily="34" charset="0"/>
              </a:rPr>
            </a:br>
            <a:r>
              <a:rPr lang="en-IE" sz="2800" b="1">
                <a:solidFill>
                  <a:srgbClr val="DEB82B"/>
                </a:solidFill>
                <a:latin typeface="Calibri" pitchFamily="34" charset="0"/>
              </a:rPr>
              <a:t>and ORGANISATIONAL outcomes (2)</a:t>
            </a:r>
            <a:endParaRPr lang="en-GB" sz="2800" b="1">
              <a:solidFill>
                <a:srgbClr val="DEB82B"/>
              </a:solidFill>
              <a:latin typeface="Calibri" pitchFamily="34" charset="0"/>
            </a:endParaRPr>
          </a:p>
        </p:txBody>
      </p:sp>
      <p:sp>
        <p:nvSpPr>
          <p:cNvPr id="552963" name="Rectangle 3"/>
          <p:cNvSpPr>
            <a:spLocks noChangeArrowheads="1"/>
          </p:cNvSpPr>
          <p:nvPr/>
        </p:nvSpPr>
        <p:spPr bwMode="auto">
          <a:xfrm>
            <a:off x="250825" y="1484313"/>
            <a:ext cx="8496300" cy="489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endParaRPr lang="en-IE" sz="3200">
              <a:latin typeface="Calibri" pitchFamily="34" charset="0"/>
            </a:endParaRPr>
          </a:p>
        </p:txBody>
      </p:sp>
      <p:sp>
        <p:nvSpPr>
          <p:cNvPr id="552964" name="Rectangle 4"/>
          <p:cNvSpPr>
            <a:spLocks noChangeArrowheads="1"/>
          </p:cNvSpPr>
          <p:nvPr/>
        </p:nvSpPr>
        <p:spPr bwMode="auto">
          <a:xfrm>
            <a:off x="179388" y="6553200"/>
            <a:ext cx="8496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en-GB" sz="1400">
                <a:latin typeface="Calibri" pitchFamily="34" charset="0"/>
              </a:rPr>
              <a:t>green: improving outcome, significant 95% </a:t>
            </a:r>
            <a:r>
              <a:rPr lang="en-IE" sz="1400">
                <a:latin typeface="Calibri" pitchFamily="34" charset="0"/>
              </a:rPr>
              <a:t> </a:t>
            </a:r>
            <a:r>
              <a:rPr lang="en-GB" sz="1400">
                <a:latin typeface="Calibri" pitchFamily="34" charset="0"/>
              </a:rPr>
              <a:t>red: reducing outcome, significant 95%</a:t>
            </a:r>
          </a:p>
        </p:txBody>
      </p:sp>
      <p:graphicFrame>
        <p:nvGraphicFramePr>
          <p:cNvPr id="553110" name="Group 150"/>
          <p:cNvGraphicFramePr>
            <a:graphicFrameLocks noGrp="1"/>
          </p:cNvGraphicFramePr>
          <p:nvPr>
            <p:ph sz="half" idx="1"/>
          </p:nvPr>
        </p:nvGraphicFramePr>
        <p:xfrm>
          <a:off x="0" y="1484313"/>
          <a:ext cx="9144000" cy="4830210"/>
        </p:xfrm>
        <a:graphic>
          <a:graphicData uri="http://schemas.openxmlformats.org/drawingml/2006/table">
            <a:tbl>
              <a:tblPr/>
              <a:tblGrid>
                <a:gridCol w="3014663"/>
                <a:gridCol w="1409700"/>
                <a:gridCol w="1403350"/>
                <a:gridCol w="1355725"/>
                <a:gridCol w="1960562"/>
              </a:tblGrid>
              <a:tr h="134778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Higher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than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average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productivity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Increased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productivity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over last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three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years</a:t>
                      </a: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Good work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climate</a:t>
                      </a: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Economic situation of 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firm good</a:t>
                      </a: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Team working important characteristic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0.45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0.44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0.20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0.12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Team decides autonomously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0.26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0.24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0.17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0.10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Flexible working possible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0.15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0.14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0.00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0.00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Flexible working time more than 20%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0.19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0.10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0.04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0.02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Part-time work more than 20%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0.01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-0.09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-0.06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0.02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Management and highly skilled staff working part-time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-0.11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0.00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-0.14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-0.14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Employee representation in place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-0.06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0.10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-0.23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-0.16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Ad hoc consultation in absence of employee representation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0.19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0.12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0.26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0.16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3200" marB="43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8E5948FF-1B15-4D4F-9932-526CD59D04B8}" type="slidenum">
              <a:rPr lang="fr-BE"/>
              <a:pPr/>
              <a:t>14</a:t>
            </a:fld>
            <a:endParaRPr lang="fr-BE"/>
          </a:p>
        </p:txBody>
      </p:sp>
      <p:sp>
        <p:nvSpPr>
          <p:cNvPr id="451586" name="Rectangle 2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pPr algn="r"/>
            <a:r>
              <a:rPr lang="en-IE" sz="3200" b="1">
                <a:solidFill>
                  <a:srgbClr val="DEB82B"/>
                </a:solidFill>
              </a:rPr>
              <a:t>Relationship between employee outcomes</a:t>
            </a:r>
            <a:r>
              <a:rPr lang="pl-PL" sz="3200" b="1">
                <a:solidFill>
                  <a:srgbClr val="DEB82B"/>
                </a:solidFill>
              </a:rPr>
              <a:t/>
            </a:r>
            <a:br>
              <a:rPr lang="pl-PL" sz="3200" b="1">
                <a:solidFill>
                  <a:srgbClr val="DEB82B"/>
                </a:solidFill>
              </a:rPr>
            </a:br>
            <a:r>
              <a:rPr lang="en-IE" sz="3200" b="1">
                <a:solidFill>
                  <a:srgbClr val="DEB82B"/>
                </a:solidFill>
              </a:rPr>
              <a:t> and organisational outcomes</a:t>
            </a:r>
            <a:r>
              <a:rPr lang="en-GB" sz="4000"/>
              <a:t> </a:t>
            </a:r>
            <a:endParaRPr lang="en-IE" sz="4000"/>
          </a:p>
        </p:txBody>
      </p:sp>
      <p:graphicFrame>
        <p:nvGraphicFramePr>
          <p:cNvPr id="451587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4"/>
        </p:xfrm>
        <a:graphic>
          <a:graphicData uri="http://schemas.openxmlformats.org/drawingml/2006/table">
            <a:tbl>
              <a:tblPr/>
              <a:tblGrid>
                <a:gridCol w="2054225"/>
                <a:gridCol w="1368425"/>
                <a:gridCol w="1252538"/>
                <a:gridCol w="1139825"/>
                <a:gridCol w="1250950"/>
                <a:gridCol w="1163637"/>
              </a:tblGrid>
              <a:tr h="1690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Higher than average productivity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Increased productivity over last three years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Good work climate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Economic situation of firm good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Industrial action over the last year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Employee outcome low motivation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-0.52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-0.38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-1.32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-0.71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0.30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9461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Employee outcome high absenteeism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-0.36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-0.25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-0.61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-0.37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0.27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Employee outcome retention problem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-0.22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-0.15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-0.68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-0.45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I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-0.13</a:t>
                      </a:r>
                      <a:endParaRPr kumimoji="0" lang="en-I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1624" name="Rectangle 40"/>
          <p:cNvSpPr>
            <a:spLocks noChangeArrowheads="1"/>
          </p:cNvSpPr>
          <p:nvPr/>
        </p:nvSpPr>
        <p:spPr bwMode="auto">
          <a:xfrm>
            <a:off x="539750" y="6515100"/>
            <a:ext cx="3686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600"/>
              <a:t>red: reducing outcome, significant 95%</a:t>
            </a:r>
            <a:endParaRPr lang="en-IE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1901928E-04C2-4C4D-95D7-B7887BD66D7C}" type="slidenum">
              <a:rPr lang="fr-BE"/>
              <a:pPr/>
              <a:t>15</a:t>
            </a:fld>
            <a:endParaRPr lang="fr-BE"/>
          </a:p>
        </p:txBody>
      </p:sp>
      <p:sp>
        <p:nvSpPr>
          <p:cNvPr id="458754" name="Rectangle 2"/>
          <p:cNvSpPr>
            <a:spLocks/>
          </p:cNvSpPr>
          <p:nvPr/>
        </p:nvSpPr>
        <p:spPr bwMode="auto">
          <a:xfrm>
            <a:off x="1835150" y="0"/>
            <a:ext cx="730885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pl-PL" altLang="zh-CN" sz="4000" b="1">
                <a:solidFill>
                  <a:srgbClr val="DEB82B"/>
                </a:solidFill>
                <a:latin typeface="Calibri" pitchFamily="34" charset="0"/>
              </a:rPr>
              <a:t>In-depth case studies</a:t>
            </a:r>
            <a:endParaRPr lang="en-GB" sz="4000" b="1">
              <a:solidFill>
                <a:srgbClr val="DEB82B"/>
              </a:solidFill>
              <a:latin typeface="Calibri" pitchFamily="34" charset="0"/>
            </a:endParaRPr>
          </a:p>
        </p:txBody>
      </p:sp>
      <p:sp>
        <p:nvSpPr>
          <p:cNvPr id="458755" name="Rectangle 3"/>
          <p:cNvSpPr>
            <a:spLocks noChangeArrowheads="1"/>
          </p:cNvSpPr>
          <p:nvPr/>
        </p:nvSpPr>
        <p:spPr bwMode="auto">
          <a:xfrm>
            <a:off x="468313" y="2565400"/>
            <a:ext cx="7991475" cy="287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hangingPunct="0">
              <a:lnSpc>
                <a:spcPct val="11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IE" sz="2400">
                <a:latin typeface="Calibri" pitchFamily="34" charset="0"/>
              </a:rPr>
              <a:t>6 countries (Austria, Czech Republic, France, Germany, Spain and Sweden)</a:t>
            </a:r>
          </a:p>
          <a:p>
            <a:pPr marL="342900" indent="-342900" eaLnBrk="0" hangingPunct="0">
              <a:lnSpc>
                <a:spcPct val="11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IE" sz="2400">
                <a:latin typeface="Calibri" pitchFamily="34" charset="0"/>
              </a:rPr>
              <a:t>4 sectors (Electro-mechanical engineering, Financial service, Food, Wholesale and Retail)</a:t>
            </a:r>
          </a:p>
          <a:p>
            <a:pPr marL="342900" indent="-342900" eaLnBrk="0" hangingPunct="0">
              <a:lnSpc>
                <a:spcPct val="11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IE" sz="2400">
                <a:latin typeface="Calibri" pitchFamily="34" charset="0"/>
              </a:rPr>
              <a:t>22 case studies – conducted: May, June, July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11AF0660-3007-4302-9B85-8A25387774C0}" type="slidenum">
              <a:rPr lang="fr-BE"/>
              <a:pPr/>
              <a:t>16</a:t>
            </a:fld>
            <a:endParaRPr lang="fr-BE"/>
          </a:p>
        </p:txBody>
      </p:sp>
      <p:sp>
        <p:nvSpPr>
          <p:cNvPr id="462850" name="Rectangle 5"/>
          <p:cNvSpPr>
            <a:spLocks noChangeArrowheads="1"/>
          </p:cNvSpPr>
          <p:nvPr/>
        </p:nvSpPr>
        <p:spPr bwMode="auto">
          <a:xfrm>
            <a:off x="250825" y="130175"/>
            <a:ext cx="6107113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endParaRPr lang="en-IE" sz="1400" b="1">
              <a:solidFill>
                <a:srgbClr val="F6F8F7"/>
              </a:solidFill>
            </a:endParaRPr>
          </a:p>
        </p:txBody>
      </p:sp>
      <p:pic>
        <p:nvPicPr>
          <p:cNvPr id="462851" name="Billede 17" descr="Figure 12_2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628775"/>
            <a:ext cx="7956550" cy="44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2852" name="Rectangle 4"/>
          <p:cNvSpPr>
            <a:spLocks/>
          </p:cNvSpPr>
          <p:nvPr/>
        </p:nvSpPr>
        <p:spPr bwMode="auto">
          <a:xfrm>
            <a:off x="1835150" y="188913"/>
            <a:ext cx="730885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en-GB" altLang="zh-CN" sz="3200" b="1">
                <a:solidFill>
                  <a:srgbClr val="DEB82B"/>
                </a:solidFill>
                <a:latin typeface="Calibri" pitchFamily="34" charset="0"/>
                <a:ea typeface="宋体" charset="-122"/>
              </a:rPr>
              <a:t>Change in staff turnover at Osram </a:t>
            </a:r>
            <a:r>
              <a:rPr lang="pl-PL" altLang="zh-CN" sz="3200" b="1">
                <a:solidFill>
                  <a:srgbClr val="DEB82B"/>
                </a:solidFill>
                <a:latin typeface="Calibri" pitchFamily="34" charset="0"/>
              </a:rPr>
              <a:t/>
            </a:r>
            <a:br>
              <a:rPr lang="pl-PL" altLang="zh-CN" sz="3200" b="1">
                <a:solidFill>
                  <a:srgbClr val="DEB82B"/>
                </a:solidFill>
                <a:latin typeface="Calibri" pitchFamily="34" charset="0"/>
              </a:rPr>
            </a:br>
            <a:r>
              <a:rPr lang="en-GB" altLang="zh-CN" sz="3200" b="1">
                <a:solidFill>
                  <a:srgbClr val="DEB82B"/>
                </a:solidFill>
                <a:latin typeface="Calibri" pitchFamily="34" charset="0"/>
                <a:ea typeface="宋体" charset="-122"/>
              </a:rPr>
              <a:t>2002</a:t>
            </a:r>
            <a:r>
              <a:rPr lang="pl-PL" altLang="zh-CN" sz="3200" b="1">
                <a:solidFill>
                  <a:srgbClr val="DEB82B"/>
                </a:solidFill>
                <a:latin typeface="Calibri" pitchFamily="34" charset="0"/>
              </a:rPr>
              <a:t>-</a:t>
            </a:r>
            <a:r>
              <a:rPr lang="en-GB" altLang="zh-CN" sz="3200" b="1">
                <a:solidFill>
                  <a:srgbClr val="DEB82B"/>
                </a:solidFill>
                <a:latin typeface="Calibri" pitchFamily="34" charset="0"/>
                <a:ea typeface="宋体" charset="-122"/>
              </a:rPr>
              <a:t>2010</a:t>
            </a:r>
            <a:endParaRPr lang="en-GB" sz="3200" b="1">
              <a:solidFill>
                <a:srgbClr val="DEB82B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F3CE4D26-CAA9-4EF1-994B-BD6A866D8E6F}" type="slidenum">
              <a:rPr lang="fr-BE"/>
              <a:pPr/>
              <a:t>17</a:t>
            </a:fld>
            <a:endParaRPr lang="fr-BE"/>
          </a:p>
        </p:txBody>
      </p:sp>
      <p:pic>
        <p:nvPicPr>
          <p:cNvPr id="460802" name="Picture 3" descr="Figure 13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948488" cy="674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03" name="Rectangle 3"/>
          <p:cNvSpPr>
            <a:spLocks/>
          </p:cNvSpPr>
          <p:nvPr/>
        </p:nvSpPr>
        <p:spPr bwMode="auto">
          <a:xfrm>
            <a:off x="6732588" y="2205038"/>
            <a:ext cx="2411412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en-GB" altLang="zh-CN" sz="3200" b="1">
                <a:solidFill>
                  <a:srgbClr val="DEB82B"/>
                </a:solidFill>
                <a:latin typeface="Calibri" pitchFamily="34" charset="0"/>
                <a:ea typeface="宋体" charset="-122"/>
              </a:rPr>
              <a:t>Lowering voluntary staff</a:t>
            </a:r>
            <a:br>
              <a:rPr lang="en-GB" altLang="zh-CN" sz="3200" b="1">
                <a:solidFill>
                  <a:srgbClr val="DEB82B"/>
                </a:solidFill>
                <a:latin typeface="Calibri" pitchFamily="34" charset="0"/>
                <a:ea typeface="宋体" charset="-122"/>
              </a:rPr>
            </a:br>
            <a:r>
              <a:rPr lang="en-GB" altLang="zh-CN" sz="3200" b="1">
                <a:solidFill>
                  <a:srgbClr val="DEB82B"/>
                </a:solidFill>
                <a:latin typeface="Calibri" pitchFamily="34" charset="0"/>
                <a:ea typeface="宋体" charset="-122"/>
              </a:rPr>
              <a:t>turnover at Osram</a:t>
            </a:r>
            <a:endParaRPr lang="en-GB" sz="3200" b="1">
              <a:solidFill>
                <a:srgbClr val="DEB82B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9F953761-4278-4CF7-A59C-EC3309531122}" type="slidenum">
              <a:rPr lang="fr-BE"/>
              <a:pPr/>
              <a:t>18</a:t>
            </a:fld>
            <a:endParaRPr lang="fr-BE"/>
          </a:p>
        </p:txBody>
      </p:sp>
      <p:pic>
        <p:nvPicPr>
          <p:cNvPr id="464898" name="Billede 2" descr="Figure 18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700213"/>
            <a:ext cx="8856662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4899" name="Rectangle 3"/>
          <p:cNvSpPr>
            <a:spLocks/>
          </p:cNvSpPr>
          <p:nvPr/>
        </p:nvSpPr>
        <p:spPr bwMode="auto">
          <a:xfrm>
            <a:off x="1835150" y="0"/>
            <a:ext cx="730885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en-GB" altLang="zh-CN" sz="3200" b="1">
                <a:solidFill>
                  <a:srgbClr val="DEB82B"/>
                </a:solidFill>
                <a:latin typeface="Calibri" pitchFamily="34" charset="0"/>
                <a:ea typeface="宋体" charset="-122"/>
              </a:rPr>
              <a:t>Quality of work and net result</a:t>
            </a:r>
            <a:br>
              <a:rPr lang="en-GB" altLang="zh-CN" sz="3200" b="1">
                <a:solidFill>
                  <a:srgbClr val="DEB82B"/>
                </a:solidFill>
                <a:latin typeface="Calibri" pitchFamily="34" charset="0"/>
                <a:ea typeface="宋体" charset="-122"/>
              </a:rPr>
            </a:br>
            <a:r>
              <a:rPr lang="en-GB" altLang="zh-CN" sz="3200" b="1">
                <a:solidFill>
                  <a:srgbClr val="DEB82B"/>
                </a:solidFill>
                <a:latin typeface="Calibri" pitchFamily="34" charset="0"/>
                <a:ea typeface="宋体" charset="-122"/>
              </a:rPr>
              <a:t>Colly Components</a:t>
            </a:r>
            <a:endParaRPr lang="en-GB" sz="3200" b="1">
              <a:solidFill>
                <a:srgbClr val="DEB82B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0AF35D00-1B4D-4598-B072-F2549A38E972}" type="slidenum">
              <a:rPr lang="fr-BE"/>
              <a:pPr/>
              <a:t>19</a:t>
            </a:fld>
            <a:endParaRPr lang="fr-BE"/>
          </a:p>
        </p:txBody>
      </p:sp>
      <p:sp>
        <p:nvSpPr>
          <p:cNvPr id="600066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2400" b="1"/>
              <a:t>Measure to improve Quality of Work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endParaRPr lang="en-US" sz="2400" b="1"/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2400" b="1"/>
              <a:t>Result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endParaRPr lang="en-US" sz="2400" b="1"/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2400" b="1"/>
              <a:t>Effect on HR outcome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endParaRPr lang="en-US" sz="2400" b="1"/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2400" b="1"/>
              <a:t>Intermediary effect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endParaRPr lang="en-US" sz="2400" b="1"/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2400" b="1"/>
              <a:t>Indirect  impact on performance</a:t>
            </a:r>
          </a:p>
          <a:p>
            <a:pPr algn="ctr">
              <a:lnSpc>
                <a:spcPct val="90000"/>
              </a:lnSpc>
              <a:buFont typeface="Arial" charset="0"/>
              <a:buNone/>
            </a:pPr>
            <a:endParaRPr lang="en-US" sz="2400" b="1"/>
          </a:p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en-US" sz="2400" b="1"/>
              <a:t>Direct impact on economic performance</a:t>
            </a:r>
            <a:endParaRPr lang="en-IE" sz="2400" b="1"/>
          </a:p>
        </p:txBody>
      </p:sp>
      <p:sp>
        <p:nvSpPr>
          <p:cNvPr id="600067" name="Rectangle 3"/>
          <p:cNvSpPr>
            <a:spLocks/>
          </p:cNvSpPr>
          <p:nvPr>
            <p:ph type="title"/>
          </p:nvPr>
        </p:nvSpPr>
        <p:spPr>
          <a:xfrm>
            <a:off x="457200" y="274638"/>
            <a:ext cx="8229600" cy="850900"/>
          </a:xfrm>
          <a:noFill/>
          <a:ln/>
        </p:spPr>
        <p:txBody>
          <a:bodyPr/>
          <a:lstStyle/>
          <a:p>
            <a:pPr algn="r"/>
            <a:r>
              <a:rPr lang="en-IE" altLang="zh-CN" sz="4000" b="1">
                <a:solidFill>
                  <a:srgbClr val="DEB82B"/>
                </a:solidFill>
                <a:ea typeface="宋体" charset="-122"/>
              </a:rPr>
              <a:t>Analytical framework (cont)</a:t>
            </a:r>
            <a:endParaRPr lang="en-GB" sz="4000" b="1">
              <a:solidFill>
                <a:srgbClr val="DEB82B"/>
              </a:solidFill>
            </a:endParaRPr>
          </a:p>
        </p:txBody>
      </p:sp>
      <p:sp>
        <p:nvSpPr>
          <p:cNvPr id="600068" name="Line 4"/>
          <p:cNvSpPr>
            <a:spLocks noChangeShapeType="1"/>
          </p:cNvSpPr>
          <p:nvPr/>
        </p:nvSpPr>
        <p:spPr bwMode="auto">
          <a:xfrm>
            <a:off x="4572000" y="2060575"/>
            <a:ext cx="0" cy="36036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0069" name="Line 5"/>
          <p:cNvSpPr>
            <a:spLocks noChangeShapeType="1"/>
          </p:cNvSpPr>
          <p:nvPr/>
        </p:nvSpPr>
        <p:spPr bwMode="auto">
          <a:xfrm>
            <a:off x="4572000" y="2852738"/>
            <a:ext cx="0" cy="3603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0070" name="Line 6"/>
          <p:cNvSpPr>
            <a:spLocks noChangeShapeType="1"/>
          </p:cNvSpPr>
          <p:nvPr/>
        </p:nvSpPr>
        <p:spPr bwMode="auto">
          <a:xfrm>
            <a:off x="4572000" y="3644900"/>
            <a:ext cx="0" cy="360363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0071" name="Line 7"/>
          <p:cNvSpPr>
            <a:spLocks noChangeShapeType="1"/>
          </p:cNvSpPr>
          <p:nvPr/>
        </p:nvSpPr>
        <p:spPr bwMode="auto">
          <a:xfrm>
            <a:off x="4572000" y="4437063"/>
            <a:ext cx="0" cy="3603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0072" name="Line 8"/>
          <p:cNvSpPr>
            <a:spLocks noChangeShapeType="1"/>
          </p:cNvSpPr>
          <p:nvPr/>
        </p:nvSpPr>
        <p:spPr bwMode="auto">
          <a:xfrm>
            <a:off x="4572000" y="5300663"/>
            <a:ext cx="0" cy="3603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99FE47A7-3DFF-4EE2-96C6-F90C2D4B10EB}" type="slidenum">
              <a:rPr lang="fr-BE"/>
              <a:pPr/>
              <a:t>2</a:t>
            </a:fld>
            <a:endParaRPr lang="fr-BE"/>
          </a:p>
        </p:txBody>
      </p:sp>
      <p:sp>
        <p:nvSpPr>
          <p:cNvPr id="47513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23850" y="1916113"/>
            <a:ext cx="8491538" cy="3673475"/>
          </a:xfrm>
          <a:ln/>
        </p:spPr>
        <p:txBody>
          <a:bodyPr/>
          <a:lstStyle/>
          <a:p>
            <a:pPr marL="609600" indent="-609600">
              <a:spcBef>
                <a:spcPct val="50000"/>
              </a:spcBef>
              <a:buClr>
                <a:schemeClr val="tx1"/>
              </a:buClr>
            </a:pPr>
            <a:r>
              <a:rPr lang="en-GB" sz="2400"/>
              <a:t>Searching for new sources of growth through sustainable organisational performance at European workplaces – Lisbon, EU2020 targets</a:t>
            </a:r>
          </a:p>
          <a:p>
            <a:pPr marL="609600" indent="-609600">
              <a:spcBef>
                <a:spcPct val="50000"/>
              </a:spcBef>
              <a:buClr>
                <a:schemeClr val="tx1"/>
              </a:buClr>
            </a:pPr>
            <a:endParaRPr lang="en-GB" sz="2400"/>
          </a:p>
          <a:p>
            <a:pPr marL="609600" indent="-609600">
              <a:spcBef>
                <a:spcPct val="50000"/>
              </a:spcBef>
              <a:buClr>
                <a:schemeClr val="tx1"/>
              </a:buClr>
            </a:pPr>
            <a:r>
              <a:rPr lang="en-GB" sz="2400"/>
              <a:t>Promoting improvement of working conditions/quality of work through providing the evidence of their positive impact on employee and establishment performance (win-win strategies)</a:t>
            </a:r>
          </a:p>
        </p:txBody>
      </p:sp>
      <p:sp>
        <p:nvSpPr>
          <p:cNvPr id="475139" name="Rectangle 6"/>
          <p:cNvSpPr txBox="1">
            <a:spLocks noGrp="1" noChangeArrowheads="1"/>
          </p:cNvSpPr>
          <p:nvPr/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EB035B46-BD81-4142-93B8-48C9AF65DEE3}" type="slidenum">
              <a:rPr lang="fr-FR" altLang="fr-FR" sz="1200">
                <a:solidFill>
                  <a:schemeClr val="bg1"/>
                </a:solidFill>
                <a:latin typeface="Helvetica" pitchFamily="34" charset="0"/>
              </a:rPr>
              <a:pPr algn="r"/>
              <a:t>2</a:t>
            </a:fld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475140" name="Rectangle 6"/>
          <p:cNvSpPr>
            <a:spLocks noChangeArrowheads="1"/>
          </p:cNvSpPr>
          <p:nvPr/>
        </p:nvSpPr>
        <p:spPr bwMode="auto">
          <a:xfrm>
            <a:off x="2306638" y="0"/>
            <a:ext cx="6837362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 algn="r" eaLnBrk="0" hangingPunct="0"/>
            <a:r>
              <a:rPr lang="en-IE" sz="4400" b="1">
                <a:solidFill>
                  <a:srgbClr val="DEB82B"/>
                </a:solidFill>
                <a:latin typeface="Calibri" pitchFamily="34" charset="0"/>
              </a:rPr>
              <a:t>Policy context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34A12B4B-0D0B-4B56-994E-F2AEE23E71D1}" type="slidenum">
              <a:rPr lang="fr-BE"/>
              <a:pPr/>
              <a:t>20</a:t>
            </a:fld>
            <a:endParaRPr lang="fr-BE"/>
          </a:p>
        </p:txBody>
      </p:sp>
      <p:sp>
        <p:nvSpPr>
          <p:cNvPr id="6010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graphicFrame>
        <p:nvGraphicFramePr>
          <p:cNvPr id="601091" name="Group 3"/>
          <p:cNvGraphicFramePr>
            <a:graphicFrameLocks noGrp="1"/>
          </p:cNvGraphicFramePr>
          <p:nvPr>
            <p:ph type="tbl" idx="1"/>
          </p:nvPr>
        </p:nvGraphicFramePr>
        <p:xfrm>
          <a:off x="0" y="0"/>
          <a:ext cx="9144000" cy="6925883"/>
        </p:xfrm>
        <a:graphic>
          <a:graphicData uri="http://schemas.openxmlformats.org/drawingml/2006/table">
            <a:tbl>
              <a:tblPr/>
              <a:tblGrid>
                <a:gridCol w="1306513"/>
                <a:gridCol w="1306512"/>
                <a:gridCol w="1311275"/>
                <a:gridCol w="1223963"/>
                <a:gridCol w="1382712"/>
                <a:gridCol w="1306513"/>
                <a:gridCol w="1306512"/>
              </a:tblGrid>
              <a:tr h="766763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Company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IE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Type of measure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IE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Result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IE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Effect on HR outcome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IE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Intermediary effect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IE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Indirect  impact on performance</a:t>
                      </a:r>
                      <a:endParaRPr kumimoji="0" lang="en-IE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Direct impact on economic performance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IE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827338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Ceska Sporitelna (CZ)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Skills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Health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Work-life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balance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More knowledge sharing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More satisfied employees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Psychological contract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Less stress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Less sick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absence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Less voluntary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staff turnover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Less cost of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sickness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Reduced cost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for training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new employees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More efficient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work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Higher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Productivity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Increased sales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No staff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Reduction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during crisis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Higher return on equity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73425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Wüstenrot (AT)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Health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Flexible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working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hours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Job security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Worker involvement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Better workplace atmosphere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Higher job-satisfaction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Loyalty and sense of belonging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Engaged workforce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Higher quality of work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Increased economic performance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08E18384-3115-4B0C-8F96-D4D223A1E8B7}" type="slidenum">
              <a:rPr lang="fr-BE"/>
              <a:pPr/>
              <a:t>21</a:t>
            </a:fld>
            <a:endParaRPr lang="fr-BE"/>
          </a:p>
        </p:txBody>
      </p:sp>
      <p:sp>
        <p:nvSpPr>
          <p:cNvPr id="6021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graphicFrame>
        <p:nvGraphicFramePr>
          <p:cNvPr id="602115" name="Group 3"/>
          <p:cNvGraphicFramePr>
            <a:graphicFrameLocks noGrp="1"/>
          </p:cNvGraphicFramePr>
          <p:nvPr>
            <p:ph type="tbl" idx="1"/>
          </p:nvPr>
        </p:nvGraphicFramePr>
        <p:xfrm>
          <a:off x="0" y="0"/>
          <a:ext cx="9144000" cy="6925883"/>
        </p:xfrm>
        <a:graphic>
          <a:graphicData uri="http://schemas.openxmlformats.org/drawingml/2006/table">
            <a:tbl>
              <a:tblPr/>
              <a:tblGrid>
                <a:gridCol w="1306513"/>
                <a:gridCol w="1320800"/>
                <a:gridCol w="1296987"/>
                <a:gridCol w="1223963"/>
                <a:gridCol w="1382712"/>
                <a:gridCol w="1306513"/>
                <a:gridCol w="1306512"/>
              </a:tblGrid>
              <a:tr h="766763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Company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IE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Type of measure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IE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Result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IE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Effect on HR outcome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IE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Intermediary effect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IE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Indirect  impact on performance</a:t>
                      </a:r>
                      <a:endParaRPr kumimoji="0" lang="en-IE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Direct impact on economic performance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EB82B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IE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EB82B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827338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Garabi (ES)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Work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Organization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Worker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Involvement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Mutual trust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Job satisfaction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Reduced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Stress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Low sick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absence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Increased sales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Higher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Productivity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Higher profitability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73425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Colly Components (SE)</a:t>
                      </a:r>
                      <a:endParaRPr kumimoji="0" lang="en-I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Reorganization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of work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Work-life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balance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Health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Skills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Job satisfaction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Pride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Reduced stress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Low sick absence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Low voluntary staff turnover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Less costs to train new employees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Less hit by economic crisis than competitors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Increased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net result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High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profitability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en-I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3DE10916-3E4B-4174-B1E4-3FFC8E64CD3D}" type="slidenum">
              <a:rPr lang="fr-BE"/>
              <a:pPr/>
              <a:t>22</a:t>
            </a:fld>
            <a:endParaRPr lang="fr-BE"/>
          </a:p>
        </p:txBody>
      </p:sp>
      <p:sp>
        <p:nvSpPr>
          <p:cNvPr id="466946" name="Rectangle 5"/>
          <p:cNvSpPr>
            <a:spLocks noChangeArrowheads="1"/>
          </p:cNvSpPr>
          <p:nvPr/>
        </p:nvSpPr>
        <p:spPr bwMode="auto">
          <a:xfrm>
            <a:off x="250825" y="130175"/>
            <a:ext cx="6107113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endParaRPr lang="en-IE" sz="1400" b="1">
              <a:solidFill>
                <a:srgbClr val="F6F8F7"/>
              </a:solidFill>
            </a:endParaRPr>
          </a:p>
        </p:txBody>
      </p:sp>
      <p:sp>
        <p:nvSpPr>
          <p:cNvPr id="466947" name="Rectangle 3"/>
          <p:cNvSpPr>
            <a:spLocks/>
          </p:cNvSpPr>
          <p:nvPr/>
        </p:nvSpPr>
        <p:spPr bwMode="auto">
          <a:xfrm>
            <a:off x="1835150" y="0"/>
            <a:ext cx="730885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en-GB" altLang="zh-CN" sz="3200" b="1">
                <a:solidFill>
                  <a:srgbClr val="DEB82B"/>
                </a:solidFill>
                <a:latin typeface="Calibri" pitchFamily="34" charset="0"/>
                <a:ea typeface="宋体" charset="-122"/>
              </a:rPr>
              <a:t>Observations (1)</a:t>
            </a:r>
            <a:endParaRPr lang="en-GB" sz="3200" b="1">
              <a:solidFill>
                <a:srgbClr val="DEB82B"/>
              </a:solidFill>
              <a:latin typeface="Calibri" pitchFamily="34" charset="0"/>
            </a:endParaRPr>
          </a:p>
        </p:txBody>
      </p:sp>
      <p:sp>
        <p:nvSpPr>
          <p:cNvPr id="466948" name="Rectangle 4"/>
          <p:cNvSpPr>
            <a:spLocks noChangeArrowheads="1"/>
          </p:cNvSpPr>
          <p:nvPr/>
        </p:nvSpPr>
        <p:spPr bwMode="auto">
          <a:xfrm>
            <a:off x="250825" y="1484313"/>
            <a:ext cx="8496300" cy="489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IE" sz="2400">
                <a:latin typeface="Calibri" pitchFamily="34" charset="0"/>
              </a:rPr>
              <a:t>Companies “bundle” initiatives to improve quality of work – difficulties in monitoring and measurement of the impact on performance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IE" sz="2400">
                <a:latin typeface="Calibri" pitchFamily="34" charset="0"/>
              </a:rPr>
              <a:t>Companies are generally not aware of all links between quality of work and performance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IE" sz="2400">
                <a:latin typeface="Calibri" pitchFamily="34" charset="0"/>
              </a:rPr>
              <a:t>Sectors seem to count: Finance and Food are more conscious then Electro-mechanical engineering, Wholesale and Retail sectors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IE" sz="2400">
                <a:latin typeface="Calibri" pitchFamily="34" charset="0"/>
              </a:rPr>
              <a:t>Countries seem to count: e.g. psychological contract in Czech Republic</a:t>
            </a:r>
          </a:p>
          <a:p>
            <a:pPr marL="342900" indent="-342900" eaLnBrk="0" hangingPunct="0">
              <a:lnSpc>
                <a:spcPct val="8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IE" sz="2400">
                <a:latin typeface="Calibri" pitchFamily="34" charset="0"/>
              </a:rPr>
              <a:t>Performance in turbulent times often equals no layoffs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BCE7CE68-6067-4640-BFD1-BA6246B5F3D4}" type="slidenum">
              <a:rPr lang="fr-BE"/>
              <a:pPr/>
              <a:t>23</a:t>
            </a:fld>
            <a:endParaRPr lang="fr-BE"/>
          </a:p>
        </p:txBody>
      </p:sp>
      <p:sp>
        <p:nvSpPr>
          <p:cNvPr id="468994" name="Rectangle 5"/>
          <p:cNvSpPr>
            <a:spLocks noChangeArrowheads="1"/>
          </p:cNvSpPr>
          <p:nvPr/>
        </p:nvSpPr>
        <p:spPr bwMode="auto">
          <a:xfrm>
            <a:off x="250825" y="130175"/>
            <a:ext cx="6107113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endParaRPr lang="en-IE" sz="1400" b="1">
              <a:solidFill>
                <a:srgbClr val="F6F8F7"/>
              </a:solidFill>
            </a:endParaRPr>
          </a:p>
        </p:txBody>
      </p:sp>
      <p:sp>
        <p:nvSpPr>
          <p:cNvPr id="468995" name="Rectangle 3"/>
          <p:cNvSpPr>
            <a:spLocks/>
          </p:cNvSpPr>
          <p:nvPr/>
        </p:nvSpPr>
        <p:spPr bwMode="auto">
          <a:xfrm>
            <a:off x="1835150" y="0"/>
            <a:ext cx="730885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en-GB" altLang="zh-CN" sz="3200" b="1">
                <a:solidFill>
                  <a:srgbClr val="DEB82B"/>
                </a:solidFill>
                <a:latin typeface="Calibri" pitchFamily="34" charset="0"/>
                <a:ea typeface="宋体" charset="-122"/>
              </a:rPr>
              <a:t>Observations (2)</a:t>
            </a:r>
            <a:endParaRPr lang="en-GB" sz="3200" b="1">
              <a:solidFill>
                <a:srgbClr val="DEB82B"/>
              </a:solidFill>
              <a:latin typeface="Calibri" pitchFamily="34" charset="0"/>
            </a:endParaRPr>
          </a:p>
        </p:txBody>
      </p:sp>
      <p:sp>
        <p:nvSpPr>
          <p:cNvPr id="468996" name="Rectangle 4"/>
          <p:cNvSpPr>
            <a:spLocks noChangeArrowheads="1"/>
          </p:cNvSpPr>
          <p:nvPr/>
        </p:nvSpPr>
        <p:spPr bwMode="auto">
          <a:xfrm>
            <a:off x="395288" y="2205038"/>
            <a:ext cx="8351837" cy="410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hangingPunct="0">
              <a:lnSpc>
                <a:spcPct val="11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IE" sz="2200">
                <a:latin typeface="Calibri" pitchFamily="34" charset="0"/>
              </a:rPr>
              <a:t>Most obvious links are found with respect to training, skills an</a:t>
            </a:r>
            <a:r>
              <a:rPr lang="pl-PL" sz="2200">
                <a:latin typeface="Calibri" pitchFamily="34" charset="0"/>
              </a:rPr>
              <a:t>d</a:t>
            </a:r>
            <a:r>
              <a:rPr lang="en-IE" sz="2200">
                <a:latin typeface="Calibri" pitchFamily="34" charset="0"/>
              </a:rPr>
              <a:t> employability</a:t>
            </a:r>
          </a:p>
          <a:p>
            <a:pPr marL="342900" indent="-342900" eaLnBrk="0" hangingPunct="0">
              <a:lnSpc>
                <a:spcPct val="110000"/>
              </a:lnSpc>
              <a:spcBef>
                <a:spcPct val="50000"/>
              </a:spcBef>
              <a:buFont typeface="Arial" charset="0"/>
              <a:buChar char="•"/>
            </a:pPr>
            <a:endParaRPr lang="en-IE" sz="700">
              <a:latin typeface="Calibri" pitchFamily="34" charset="0"/>
            </a:endParaRPr>
          </a:p>
          <a:p>
            <a:pPr marL="342900" indent="-342900" eaLnBrk="0" hangingPunct="0">
              <a:lnSpc>
                <a:spcPct val="110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IE" sz="2200">
                <a:latin typeface="Calibri" pitchFamily="34" charset="0"/>
              </a:rPr>
              <a:t>Improved quality of work is linked to better performance . . . most people interviewed believed</a:t>
            </a:r>
          </a:p>
          <a:p>
            <a:pPr marL="342900" indent="-342900" eaLnBrk="0" hangingPunct="0">
              <a:spcBef>
                <a:spcPct val="50000"/>
              </a:spcBef>
              <a:buFont typeface="Arial" charset="0"/>
              <a:buChar char="•"/>
            </a:pPr>
            <a:endParaRPr lang="pl-PL" sz="700">
              <a:latin typeface="Calibri" pitchFamily="34" charset="0"/>
            </a:endParaRPr>
          </a:p>
          <a:p>
            <a:pPr marL="342900" indent="-342900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en-IE" sz="2200">
                <a:latin typeface="Calibri" pitchFamily="34" charset="0"/>
              </a:rPr>
              <a:t>Little hard evidence is found</a:t>
            </a:r>
            <a:r>
              <a:rPr lang="pl-PL" sz="2200">
                <a:latin typeface="Calibri" pitchFamily="34" charset="0"/>
              </a:rPr>
              <a:t> (lack of evaluations</a:t>
            </a:r>
            <a:r>
              <a:rPr lang="en-IE" sz="2200">
                <a:latin typeface="Calibri" pitchFamily="34" charset="0"/>
              </a:rPr>
              <a:t>, diverse workplace practices and performance indicators</a:t>
            </a:r>
            <a:r>
              <a:rPr lang="pl-PL" sz="2200">
                <a:latin typeface="Calibri" pitchFamily="34" charset="0"/>
              </a:rPr>
              <a:t>)</a:t>
            </a:r>
            <a:endParaRPr lang="en-IE" sz="22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E17603C6-3EC9-41A3-B935-C50EC82EB1F6}" type="slidenum">
              <a:rPr lang="fr-BE"/>
              <a:pPr/>
              <a:t>24</a:t>
            </a:fld>
            <a:endParaRPr lang="fr-BE"/>
          </a:p>
        </p:txBody>
      </p:sp>
      <p:sp>
        <p:nvSpPr>
          <p:cNvPr id="471042" name="Rectangle 5"/>
          <p:cNvSpPr>
            <a:spLocks noChangeArrowheads="1"/>
          </p:cNvSpPr>
          <p:nvPr/>
        </p:nvSpPr>
        <p:spPr bwMode="auto">
          <a:xfrm>
            <a:off x="250825" y="130175"/>
            <a:ext cx="6107113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endParaRPr lang="en-IE" sz="1400" b="1">
              <a:solidFill>
                <a:srgbClr val="F6F8F7"/>
              </a:solidFill>
            </a:endParaRPr>
          </a:p>
        </p:txBody>
      </p:sp>
      <p:sp>
        <p:nvSpPr>
          <p:cNvPr id="471043" name="Rectangle 3"/>
          <p:cNvSpPr>
            <a:spLocks/>
          </p:cNvSpPr>
          <p:nvPr/>
        </p:nvSpPr>
        <p:spPr bwMode="auto">
          <a:xfrm>
            <a:off x="1835150" y="0"/>
            <a:ext cx="730885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en-GB" altLang="zh-CN" sz="3200" b="1">
                <a:solidFill>
                  <a:srgbClr val="DEB82B"/>
                </a:solidFill>
                <a:latin typeface="Calibri" pitchFamily="34" charset="0"/>
                <a:ea typeface="宋体" charset="-122"/>
              </a:rPr>
              <a:t>Conclusions</a:t>
            </a:r>
            <a:endParaRPr lang="en-GB" sz="3200" b="1">
              <a:solidFill>
                <a:srgbClr val="DEB82B"/>
              </a:solidFill>
              <a:latin typeface="Calibri" pitchFamily="34" charset="0"/>
            </a:endParaRPr>
          </a:p>
        </p:txBody>
      </p:sp>
      <p:sp>
        <p:nvSpPr>
          <p:cNvPr id="471044" name="Rectangle 4"/>
          <p:cNvSpPr>
            <a:spLocks noChangeArrowheads="1"/>
          </p:cNvSpPr>
          <p:nvPr/>
        </p:nvSpPr>
        <p:spPr bwMode="auto">
          <a:xfrm>
            <a:off x="539750" y="1557338"/>
            <a:ext cx="8280400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IE" sz="2200" b="1">
                <a:latin typeface="Calibri" pitchFamily="34" charset="0"/>
              </a:rPr>
              <a:t>Manage staff expectations about careers</a:t>
            </a:r>
            <a:r>
              <a:rPr lang="en-IE" sz="2200">
                <a:latin typeface="Calibri" pitchFamily="34" charset="0"/>
              </a:rPr>
              <a:t> and consider how to develop internal labour markets  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IE" sz="2200" b="1">
                <a:latin typeface="Calibri" pitchFamily="34" charset="0"/>
              </a:rPr>
              <a:t>Integrate pay and training practices</a:t>
            </a:r>
            <a:r>
              <a:rPr lang="en-IE" sz="2200">
                <a:latin typeface="Calibri" pitchFamily="34" charset="0"/>
              </a:rPr>
              <a:t> and manage staff expectations about rewards for learning new skills   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IE" sz="2200">
                <a:latin typeface="Calibri" pitchFamily="34" charset="0"/>
              </a:rPr>
              <a:t>Provide equality of opportunities to staff using </a:t>
            </a:r>
            <a:r>
              <a:rPr lang="en-IE" sz="2200" b="1">
                <a:latin typeface="Calibri" pitchFamily="34" charset="0"/>
              </a:rPr>
              <a:t>different modes and forms of working time</a:t>
            </a:r>
          </a:p>
          <a:p>
            <a:pPr marL="342900" indent="-342900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en-IE" sz="2200">
                <a:latin typeface="Calibri" pitchFamily="34" charset="0"/>
              </a:rPr>
              <a:t>Need for scientific base-line studies in </a:t>
            </a:r>
            <a:r>
              <a:rPr lang="en-IE" sz="2200" b="1">
                <a:latin typeface="Calibri" pitchFamily="34" charset="0"/>
              </a:rPr>
              <a:t>longitudinal</a:t>
            </a:r>
            <a:r>
              <a:rPr lang="en-IE" sz="2200">
                <a:latin typeface="Calibri" pitchFamily="34" charset="0"/>
              </a:rPr>
              <a:t> basis (WP2013-2016?)</a:t>
            </a:r>
          </a:p>
          <a:p>
            <a:pPr marL="342900" indent="-342900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en-IE" sz="2200">
                <a:latin typeface="Calibri" pitchFamily="34" charset="0"/>
              </a:rPr>
              <a:t>Promoting </a:t>
            </a:r>
            <a:r>
              <a:rPr lang="en-IE" sz="2200" b="1">
                <a:latin typeface="Calibri" pitchFamily="34" charset="0"/>
              </a:rPr>
              <a:t>awareness ( and IMPLEMENTATION)</a:t>
            </a:r>
            <a:r>
              <a:rPr lang="en-IE" sz="2200">
                <a:latin typeface="Calibri" pitchFamily="34" charset="0"/>
              </a:rPr>
              <a:t> of the links between quality of work and performance </a:t>
            </a:r>
          </a:p>
          <a:p>
            <a:pPr marL="342900" indent="-342900" eaLnBrk="0" hangingPunct="0">
              <a:spcBef>
                <a:spcPct val="50000"/>
              </a:spcBef>
              <a:buFont typeface="Arial" charset="0"/>
              <a:buChar char="•"/>
            </a:pPr>
            <a:r>
              <a:rPr lang="en-IE" sz="2200" b="1">
                <a:latin typeface="Calibri" pitchFamily="34" charset="0"/>
              </a:rPr>
              <a:t>Moving social dialogue to the next level where common goals will include increasing quality of work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A14FC6D0-1C55-4DF9-A8C7-71FADE4C501C}" type="slidenum">
              <a:rPr lang="fr-BE"/>
              <a:pPr/>
              <a:t>25</a:t>
            </a:fld>
            <a:endParaRPr lang="fr-BE"/>
          </a:p>
        </p:txBody>
      </p:sp>
      <p:sp>
        <p:nvSpPr>
          <p:cNvPr id="6051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05187" name="Rectangle 3"/>
          <p:cNvSpPr>
            <a:spLocks noGrp="1"/>
          </p:cNvSpPr>
          <p:nvPr>
            <p:ph type="body" idx="1"/>
          </p:nvPr>
        </p:nvSpPr>
        <p:spPr>
          <a:xfrm>
            <a:off x="468313" y="2781300"/>
            <a:ext cx="8229600" cy="275272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IE" sz="5400" b="1">
                <a:solidFill>
                  <a:srgbClr val="DEB82B"/>
                </a:solidFill>
              </a:rPr>
              <a:t>Thank you very much!</a:t>
            </a:r>
          </a:p>
          <a:p>
            <a:pPr algn="ctr">
              <a:buFont typeface="Arial" charset="0"/>
              <a:buNone/>
            </a:pPr>
            <a:endParaRPr lang="en-IE">
              <a:solidFill>
                <a:srgbClr val="DEB82B"/>
              </a:solidFill>
            </a:endParaRPr>
          </a:p>
          <a:p>
            <a:pPr algn="ctr">
              <a:buFont typeface="Arial" charset="0"/>
              <a:buNone/>
            </a:pPr>
            <a:r>
              <a:rPr lang="en-IE"/>
              <a:t>ROW@eurofound.europa.eu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203485F7-FC5F-41F3-A819-EEA71D832912}" type="slidenum">
              <a:rPr lang="fr-BE"/>
              <a:pPr/>
              <a:t>26</a:t>
            </a:fld>
            <a:endParaRPr lang="fr-BE"/>
          </a:p>
        </p:txBody>
      </p:sp>
      <p:sp>
        <p:nvSpPr>
          <p:cNvPr id="594946" name="Date Placeholder 3"/>
          <p:cNvSpPr txBox="1">
            <a:spLocks noGrp="1"/>
          </p:cNvSpPr>
          <p:nvPr/>
        </p:nvSpPr>
        <p:spPr bwMode="auto">
          <a:xfrm>
            <a:off x="5334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4A9F8ED-8CEC-4362-B188-3F7641188269}" type="datetime1">
              <a:rPr lang="fr-FR" altLang="fr-FR" sz="1200">
                <a:solidFill>
                  <a:schemeClr val="bg1"/>
                </a:solidFill>
                <a:latin typeface="Helvetica" pitchFamily="34" charset="0"/>
              </a:rPr>
              <a:pPr/>
              <a:t>28/09/2011</a:t>
            </a:fld>
            <a:endParaRPr lang="fr-FR" altLang="fr-FR" sz="1400">
              <a:solidFill>
                <a:schemeClr val="bg1"/>
              </a:solidFill>
              <a:latin typeface="New York" pitchFamily="18" charset="0"/>
            </a:endParaRPr>
          </a:p>
        </p:txBody>
      </p:sp>
      <p:sp>
        <p:nvSpPr>
          <p:cNvPr id="594947" name="Slide Number Placeholder 4"/>
          <p:cNvSpPr txBox="1">
            <a:spLocks noGrp="1"/>
          </p:cNvSpPr>
          <p:nvPr/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C2AF2905-028A-4751-A89D-A003DB913829}" type="slidenum">
              <a:rPr lang="fr-FR" altLang="fr-FR" sz="1200">
                <a:solidFill>
                  <a:schemeClr val="bg1"/>
                </a:solidFill>
                <a:latin typeface="Helvetica" pitchFamily="34" charset="0"/>
              </a:rPr>
              <a:pPr algn="r"/>
              <a:t>26</a:t>
            </a:fld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4294967295"/>
          </p:nvPr>
        </p:nvGraphicFramePr>
        <p:xfrm>
          <a:off x="10929" y="1284376"/>
          <a:ext cx="9122142" cy="5555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4949" name="Rectangle 7"/>
          <p:cNvSpPr>
            <a:spLocks noChangeArrowheads="1"/>
          </p:cNvSpPr>
          <p:nvPr/>
        </p:nvSpPr>
        <p:spPr bwMode="auto">
          <a:xfrm>
            <a:off x="1547813" y="0"/>
            <a:ext cx="7596187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en-IE" sz="3200" b="1">
                <a:solidFill>
                  <a:srgbClr val="DEB82B"/>
                </a:solidFill>
                <a:latin typeface="Calibri" pitchFamily="34" charset="0"/>
              </a:rPr>
              <a:t>Innovative practices and</a:t>
            </a:r>
            <a:r>
              <a:rPr lang="pl-PL" sz="3200" b="1">
                <a:solidFill>
                  <a:srgbClr val="DEB82B"/>
                </a:solidFill>
                <a:latin typeface="Calibri" pitchFamily="34" charset="0"/>
              </a:rPr>
              <a:t> </a:t>
            </a:r>
            <a:r>
              <a:rPr lang="en-IE" sz="3200" b="1">
                <a:solidFill>
                  <a:srgbClr val="DEB82B"/>
                </a:solidFill>
                <a:latin typeface="Calibri" pitchFamily="34" charset="0"/>
              </a:rPr>
              <a:t>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83AF314A-D243-4846-A83C-6086ECB3D21C}" type="slidenum">
              <a:rPr lang="fr-BE"/>
              <a:pPr/>
              <a:t>3</a:t>
            </a:fld>
            <a:endParaRPr lang="fr-BE"/>
          </a:p>
        </p:txBody>
      </p:sp>
      <p:sp>
        <p:nvSpPr>
          <p:cNvPr id="483330" name="Rectangle 2"/>
          <p:cNvSpPr>
            <a:spLocks noGrp="1"/>
          </p:cNvSpPr>
          <p:nvPr>
            <p:ph type="title"/>
          </p:nvPr>
        </p:nvSpPr>
        <p:spPr>
          <a:xfrm>
            <a:off x="0" y="2492375"/>
            <a:ext cx="2449513" cy="2598738"/>
          </a:xfrm>
        </p:spPr>
        <p:txBody>
          <a:bodyPr/>
          <a:lstStyle/>
          <a:p>
            <a:r>
              <a:rPr lang="en-GB" sz="1800"/>
              <a:t>Sources: </a:t>
            </a:r>
            <a:r>
              <a:rPr lang="en-US" sz="1800"/>
              <a:t>Eurofound (2002):“Quality of work and employment in Europe – Issues and challenges” and Eurofound (2007) Quality of work and employment in Europe </a:t>
            </a:r>
            <a:endParaRPr lang="en-IE" sz="1800"/>
          </a:p>
        </p:txBody>
      </p:sp>
      <p:pic>
        <p:nvPicPr>
          <p:cNvPr id="483331" name="Billede 29" descr="Figure 1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341438"/>
            <a:ext cx="6732587" cy="547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3332" name="Rectangle 4"/>
          <p:cNvSpPr>
            <a:spLocks/>
          </p:cNvSpPr>
          <p:nvPr/>
        </p:nvSpPr>
        <p:spPr bwMode="auto">
          <a:xfrm>
            <a:off x="1835150" y="0"/>
            <a:ext cx="730885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en-IE" altLang="zh-CN" sz="3600" b="1">
                <a:solidFill>
                  <a:srgbClr val="DEB82B"/>
                </a:solidFill>
                <a:latin typeface="Calibri" pitchFamily="34" charset="0"/>
                <a:ea typeface="宋体" charset="-122"/>
              </a:rPr>
              <a:t>Quality of work and employment</a:t>
            </a:r>
            <a:endParaRPr lang="en-GB" sz="3600" b="1">
              <a:solidFill>
                <a:srgbClr val="DEB82B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40281C45-7B0E-4638-A61E-1D30382C56DF}" type="slidenum">
              <a:rPr lang="fr-BE"/>
              <a:pPr/>
              <a:t>4</a:t>
            </a:fld>
            <a:endParaRPr lang="fr-BE"/>
          </a:p>
        </p:txBody>
      </p:sp>
      <p:sp>
        <p:nvSpPr>
          <p:cNvPr id="49766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23850" y="1962150"/>
            <a:ext cx="8491538" cy="4895850"/>
          </a:xfrm>
          <a:ln/>
        </p:spPr>
        <p:txBody>
          <a:bodyPr/>
          <a:lstStyle/>
          <a:p>
            <a:pPr marL="282575" indent="-282575" algn="ctr">
              <a:spcBef>
                <a:spcPct val="0"/>
              </a:spcBef>
              <a:buClr>
                <a:schemeClr val="tx1"/>
              </a:buClr>
              <a:buFont typeface="Arial" charset="0"/>
              <a:buNone/>
            </a:pPr>
            <a:r>
              <a:rPr lang="en-IE" sz="2800"/>
              <a:t>Are job quality and company performance </a:t>
            </a:r>
          </a:p>
          <a:p>
            <a:pPr marL="282575" indent="-282575" algn="ctr">
              <a:spcBef>
                <a:spcPct val="0"/>
              </a:spcBef>
              <a:buClr>
                <a:schemeClr val="tx1"/>
              </a:buClr>
              <a:buFont typeface="Arial" charset="0"/>
              <a:buNone/>
            </a:pPr>
            <a:r>
              <a:rPr lang="en-IE" sz="2800"/>
              <a:t>opposite targets?</a:t>
            </a:r>
          </a:p>
          <a:p>
            <a:pPr marL="855663" lvl="1" indent="-382588">
              <a:spcBef>
                <a:spcPct val="50000"/>
              </a:spcBef>
              <a:buClr>
                <a:schemeClr val="tx1"/>
              </a:buClr>
            </a:pPr>
            <a:r>
              <a:rPr lang="en-IE" sz="2000"/>
              <a:t>Literature review of academic research in the field since 1990 about:</a:t>
            </a:r>
          </a:p>
          <a:p>
            <a:pPr marL="1127125" lvl="2" indent="-285750">
              <a:spcBef>
                <a:spcPct val="50000"/>
              </a:spcBef>
              <a:buClr>
                <a:schemeClr val="tx1"/>
              </a:buClr>
            </a:pPr>
            <a:r>
              <a:rPr lang="en-IE" sz="2000"/>
              <a:t>HRM/workplace practices and human resource outcomes (</a:t>
            </a:r>
            <a:r>
              <a:rPr lang="pl-PL" sz="2000"/>
              <a:t>employee </a:t>
            </a:r>
            <a:r>
              <a:rPr lang="en-IE" sz="2000"/>
              <a:t>turnover, motivation, satisfaction)</a:t>
            </a:r>
          </a:p>
          <a:p>
            <a:pPr marL="1127125" lvl="2" indent="-285750">
              <a:spcBef>
                <a:spcPct val="50000"/>
              </a:spcBef>
              <a:buClr>
                <a:schemeClr val="tx1"/>
              </a:buClr>
            </a:pPr>
            <a:r>
              <a:rPr lang="en-IE" sz="2000"/>
              <a:t>HRM/workplace practices and establishment  outcomes (labour productivity, </a:t>
            </a:r>
            <a:r>
              <a:rPr lang="pl-PL" sz="2000"/>
              <a:t>financial results</a:t>
            </a:r>
            <a:r>
              <a:rPr lang="en-IE" sz="2000"/>
              <a:t>, scrap rates etc.)</a:t>
            </a:r>
          </a:p>
          <a:p>
            <a:pPr marL="855663" lvl="1" indent="-382588">
              <a:spcBef>
                <a:spcPct val="50000"/>
              </a:spcBef>
              <a:buClr>
                <a:schemeClr val="tx1"/>
              </a:buClr>
            </a:pPr>
            <a:r>
              <a:rPr lang="pl-PL" sz="2000"/>
              <a:t>In-depth case studies 2010</a:t>
            </a:r>
            <a:endParaRPr lang="en-IE" sz="2000"/>
          </a:p>
          <a:p>
            <a:pPr marL="855663" lvl="1" indent="-382588">
              <a:spcBef>
                <a:spcPct val="50000"/>
              </a:spcBef>
              <a:buClr>
                <a:schemeClr val="tx1"/>
              </a:buClr>
            </a:pPr>
            <a:r>
              <a:rPr lang="en-IE" sz="2000"/>
              <a:t>Analysis of the new ECS2009 dataset</a:t>
            </a:r>
            <a:endParaRPr lang="en-GB" sz="2000"/>
          </a:p>
        </p:txBody>
      </p:sp>
      <p:sp>
        <p:nvSpPr>
          <p:cNvPr id="497667" name="Rectangle 6"/>
          <p:cNvSpPr txBox="1">
            <a:spLocks noGrp="1" noChangeArrowheads="1"/>
          </p:cNvSpPr>
          <p:nvPr/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48B288B3-6480-4B89-A74D-C906EC0FB5E1}" type="slidenum">
              <a:rPr lang="fr-FR" altLang="fr-FR" sz="1200">
                <a:solidFill>
                  <a:schemeClr val="bg1"/>
                </a:solidFill>
                <a:latin typeface="Helvetica" pitchFamily="34" charset="0"/>
              </a:rPr>
              <a:pPr algn="r"/>
              <a:t>4</a:t>
            </a:fld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497668" name="Rectangle 6"/>
          <p:cNvSpPr>
            <a:spLocks noChangeArrowheads="1"/>
          </p:cNvSpPr>
          <p:nvPr/>
        </p:nvSpPr>
        <p:spPr bwMode="auto">
          <a:xfrm>
            <a:off x="2306638" y="0"/>
            <a:ext cx="6837362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 algn="r" eaLnBrk="0" hangingPunct="0"/>
            <a:r>
              <a:rPr lang="pl-PL" sz="3200" b="1">
                <a:solidFill>
                  <a:srgbClr val="DEB82B"/>
                </a:solidFill>
                <a:latin typeface="Calibri" pitchFamily="34" charset="0"/>
              </a:rPr>
              <a:t>Project objectives</a:t>
            </a:r>
            <a:endParaRPr lang="en-IE" sz="3200" b="1">
              <a:solidFill>
                <a:srgbClr val="DEB82B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AF5BB5FD-7A26-472F-A86A-A76B38DF4F4A}" type="slidenum">
              <a:rPr lang="fr-BE"/>
              <a:pPr/>
              <a:t>5</a:t>
            </a:fld>
            <a:endParaRPr lang="fr-BE"/>
          </a:p>
        </p:txBody>
      </p:sp>
      <p:sp>
        <p:nvSpPr>
          <p:cNvPr id="499714" name="Content Placeholder 6"/>
          <p:cNvSpPr>
            <a:spLocks noGrp="1"/>
          </p:cNvSpPr>
          <p:nvPr>
            <p:ph idx="4294967295"/>
          </p:nvPr>
        </p:nvSpPr>
        <p:spPr>
          <a:xfrm>
            <a:off x="312738" y="1700213"/>
            <a:ext cx="8355012" cy="3395662"/>
          </a:xfrm>
          <a:ln/>
        </p:spPr>
        <p:txBody>
          <a:bodyPr/>
          <a:lstStyle/>
          <a:p>
            <a:pPr marL="282575" indent="-282575">
              <a:buFont typeface="Arial" charset="0"/>
              <a:buNone/>
            </a:pPr>
            <a:r>
              <a:rPr lang="en-IE" sz="2400">
                <a:ea typeface="黑体" pitchFamily="49" charset="-122"/>
              </a:rPr>
              <a:t>Research on job quality has shown...</a:t>
            </a:r>
          </a:p>
          <a:p>
            <a:pPr marL="282575" indent="-282575">
              <a:buFont typeface="Arial" charset="0"/>
              <a:buNone/>
            </a:pPr>
            <a:r>
              <a:rPr lang="en-IE" sz="2400"/>
              <a:t>that workers are more satisfied and motivated when they...</a:t>
            </a:r>
          </a:p>
          <a:p>
            <a:pPr marL="282575" indent="-282575">
              <a:buFont typeface="Arial" charset="0"/>
              <a:buNone/>
            </a:pPr>
            <a:endParaRPr lang="en-IE" sz="2400"/>
          </a:p>
          <a:p>
            <a:pPr marL="844550" lvl="1" indent="-382588">
              <a:buClr>
                <a:schemeClr val="tx1"/>
              </a:buClr>
              <a:buFontTx/>
              <a:buChar char="•"/>
            </a:pPr>
            <a:r>
              <a:rPr lang="en-IE" sz="2400"/>
              <a:t>Have a say in their workplace</a:t>
            </a:r>
          </a:p>
          <a:p>
            <a:pPr marL="844550" lvl="1" indent="-382588">
              <a:buClr>
                <a:schemeClr val="tx1"/>
              </a:buClr>
              <a:buFontTx/>
              <a:buChar char="•"/>
            </a:pPr>
            <a:r>
              <a:rPr lang="en-IE" sz="2400"/>
              <a:t>Can organize work autonomously</a:t>
            </a:r>
          </a:p>
          <a:p>
            <a:pPr marL="844550" lvl="1" indent="-382588">
              <a:buClr>
                <a:schemeClr val="tx1"/>
              </a:buClr>
              <a:buFontTx/>
              <a:buChar char="•"/>
            </a:pPr>
            <a:r>
              <a:rPr lang="en-IE" sz="2400"/>
              <a:t>Can work in a flexible manner</a:t>
            </a:r>
          </a:p>
          <a:p>
            <a:pPr marL="844550" lvl="1" indent="-382588">
              <a:buClr>
                <a:schemeClr val="tx1"/>
              </a:buClr>
              <a:buFontTx/>
              <a:buChar char="•"/>
            </a:pPr>
            <a:r>
              <a:rPr lang="en-IE" sz="2400"/>
              <a:t>Get higher wages if they work harder</a:t>
            </a:r>
          </a:p>
          <a:p>
            <a:pPr marL="844550" lvl="1" indent="-382588">
              <a:buClr>
                <a:schemeClr val="tx1"/>
              </a:buClr>
              <a:buFontTx/>
              <a:buChar char="•"/>
            </a:pPr>
            <a:r>
              <a:rPr lang="en-IE" sz="2400"/>
              <a:t>Can develop themselves, i.e. increase their skills</a:t>
            </a:r>
          </a:p>
          <a:p>
            <a:pPr marL="844550" lvl="1" indent="-382588">
              <a:buClr>
                <a:schemeClr val="tx1"/>
              </a:buClr>
              <a:buFontTx/>
              <a:buChar char="•"/>
            </a:pPr>
            <a:r>
              <a:rPr lang="en-IE" sz="2400"/>
              <a:t>Have a secure job and a career perspective</a:t>
            </a:r>
          </a:p>
        </p:txBody>
      </p:sp>
      <p:sp>
        <p:nvSpPr>
          <p:cNvPr id="499715" name="Date Placeholder 3"/>
          <p:cNvSpPr txBox="1">
            <a:spLocks noGrp="1"/>
          </p:cNvSpPr>
          <p:nvPr/>
        </p:nvSpPr>
        <p:spPr bwMode="auto">
          <a:xfrm>
            <a:off x="5334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7004EC0-E1BF-4E71-ADA4-17B7FC235570}" type="datetime1">
              <a:rPr lang="fr-FR" altLang="fr-FR" sz="1200">
                <a:solidFill>
                  <a:schemeClr val="bg1"/>
                </a:solidFill>
                <a:latin typeface="Helvetica" pitchFamily="34" charset="0"/>
              </a:rPr>
              <a:pPr/>
              <a:t>28/09/2011</a:t>
            </a:fld>
            <a:endParaRPr lang="fr-FR" altLang="fr-FR" sz="1400">
              <a:solidFill>
                <a:schemeClr val="bg1"/>
              </a:solidFill>
              <a:latin typeface="New York" pitchFamily="18" charset="0"/>
            </a:endParaRPr>
          </a:p>
        </p:txBody>
      </p:sp>
      <p:sp>
        <p:nvSpPr>
          <p:cNvPr id="499716" name="Slide Number Placeholder 4"/>
          <p:cNvSpPr txBox="1">
            <a:spLocks noGrp="1"/>
          </p:cNvSpPr>
          <p:nvPr/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CE754C4C-A394-4D81-A679-927F8BB9BDED}" type="slidenum">
              <a:rPr lang="fr-FR" altLang="fr-FR" sz="1200">
                <a:solidFill>
                  <a:schemeClr val="bg1"/>
                </a:solidFill>
                <a:latin typeface="Helvetica" pitchFamily="34" charset="0"/>
              </a:rPr>
              <a:pPr algn="r"/>
              <a:t>5</a:t>
            </a:fld>
            <a:endParaRPr lang="fr-FR" altLang="fr-FR" sz="120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499717" name="Rectangle 7"/>
          <p:cNvSpPr>
            <a:spLocks noChangeArrowheads="1"/>
          </p:cNvSpPr>
          <p:nvPr/>
        </p:nvSpPr>
        <p:spPr bwMode="auto">
          <a:xfrm>
            <a:off x="2306638" y="0"/>
            <a:ext cx="6837362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 algn="r" eaLnBrk="0" hangingPunct="0"/>
            <a:r>
              <a:rPr lang="en-IE" sz="3200" b="1">
                <a:solidFill>
                  <a:srgbClr val="DEB82B"/>
                </a:solidFill>
                <a:latin typeface="Calibri" pitchFamily="34" charset="0"/>
              </a:rPr>
              <a:t>Previous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0125387E-A044-4631-9081-8249EA4A856F}" type="slidenum">
              <a:rPr lang="fr-BE"/>
              <a:pPr/>
              <a:t>6</a:t>
            </a:fld>
            <a:endParaRPr lang="fr-BE"/>
          </a:p>
        </p:txBody>
      </p:sp>
      <p:graphicFrame>
        <p:nvGraphicFramePr>
          <p:cNvPr id="603138" name="Object 2"/>
          <p:cNvGraphicFramePr>
            <a:graphicFrameLocks noChangeAspect="1"/>
          </p:cNvGraphicFramePr>
          <p:nvPr>
            <p:ph idx="1"/>
          </p:nvPr>
        </p:nvGraphicFramePr>
        <p:xfrm>
          <a:off x="0" y="965200"/>
          <a:ext cx="9144000" cy="589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140" name="Chart" r:id="rId3" imgW="10286864" imgH="7181901" progId="Excel.Chart.8">
                  <p:embed/>
                </p:oleObj>
              </mc:Choice>
              <mc:Fallback>
                <p:oleObj name="Chart" r:id="rId3" imgW="10286864" imgH="7181901" progId="Excel.Char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65200"/>
                        <a:ext cx="9144000" cy="5892800"/>
                      </a:xfrm>
                      <a:prstGeom prst="rect">
                        <a:avLst/>
                      </a:prstGeom>
                      <a:solidFill>
                        <a:srgbClr val="6666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3139" name="Rectangle 2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DEB8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GB" sz="3200" b="1">
                <a:solidFill>
                  <a:schemeClr val="bg1"/>
                </a:solidFill>
              </a:rPr>
              <a:t>Long term time savings accounts </a:t>
            </a:r>
            <a:br>
              <a:rPr lang="en-GB" sz="3200" b="1">
                <a:solidFill>
                  <a:schemeClr val="bg1"/>
                </a:solidFill>
              </a:rPr>
            </a:br>
            <a:r>
              <a:rPr lang="en-GB" sz="3200" b="1">
                <a:solidFill>
                  <a:schemeClr val="bg1"/>
                </a:solidFill>
              </a:rPr>
              <a:t>remain an exception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C4027105-5506-47AF-98F9-2DE63AADE1D4}" type="slidenum">
              <a:rPr lang="fr-BE"/>
              <a:pPr/>
              <a:t>7</a:t>
            </a:fld>
            <a:endParaRPr lang="fr-BE"/>
          </a:p>
        </p:txBody>
      </p:sp>
      <p:sp>
        <p:nvSpPr>
          <p:cNvPr id="6041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/>
              <a:t>Team work in Europe </a:t>
            </a:r>
          </a:p>
        </p:txBody>
      </p:sp>
      <p:graphicFrame>
        <p:nvGraphicFramePr>
          <p:cNvPr id="604163" name="Object 3"/>
          <p:cNvGraphicFramePr>
            <a:graphicFrameLocks noChangeAspect="1"/>
          </p:cNvGraphicFramePr>
          <p:nvPr>
            <p:ph idx="1"/>
          </p:nvPr>
        </p:nvGraphicFramePr>
        <p:xfrm>
          <a:off x="0" y="874713"/>
          <a:ext cx="9144000" cy="598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165" name="Chart" r:id="rId3" imgW="9715500" imgH="6953402" progId="Excel.Chart.8">
                  <p:embed/>
                </p:oleObj>
              </mc:Choice>
              <mc:Fallback>
                <p:oleObj name="Chart" r:id="rId3" imgW="9715500" imgH="6953402" progId="Excel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74713"/>
                        <a:ext cx="9144000" cy="5983287"/>
                      </a:xfrm>
                      <a:prstGeom prst="rect">
                        <a:avLst/>
                      </a:prstGeom>
                      <a:solidFill>
                        <a:srgbClr val="6666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64" name="Rectangle 2"/>
          <p:cNvSpPr>
            <a:spLocks noChangeArrowheads="1"/>
          </p:cNvSpPr>
          <p:nvPr/>
        </p:nvSpPr>
        <p:spPr bwMode="auto">
          <a:xfrm>
            <a:off x="0" y="0"/>
            <a:ext cx="9144000" cy="874713"/>
          </a:xfrm>
          <a:prstGeom prst="rect">
            <a:avLst/>
          </a:prstGeom>
          <a:solidFill>
            <a:srgbClr val="DEB8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IE" sz="4000" b="1">
                <a:solidFill>
                  <a:schemeClr val="bg1"/>
                </a:solidFill>
              </a:rPr>
              <a:t>Team work in Europe</a:t>
            </a:r>
            <a:endParaRPr lang="en-GB" sz="40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EE834EEA-7CCB-489D-B38D-F272624D900D}" type="slidenum">
              <a:rPr lang="fr-BE"/>
              <a:pPr/>
              <a:t>8</a:t>
            </a:fld>
            <a:endParaRPr lang="fr-BE"/>
          </a:p>
        </p:txBody>
      </p:sp>
      <p:sp>
        <p:nvSpPr>
          <p:cNvPr id="439298" name="Rectangle 5"/>
          <p:cNvSpPr>
            <a:spLocks noChangeArrowheads="1"/>
          </p:cNvSpPr>
          <p:nvPr/>
        </p:nvSpPr>
        <p:spPr bwMode="auto">
          <a:xfrm>
            <a:off x="250825" y="130175"/>
            <a:ext cx="6107113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endParaRPr lang="en-IE" sz="1400" b="1">
              <a:solidFill>
                <a:srgbClr val="F6F8F7"/>
              </a:solidFill>
            </a:endParaRPr>
          </a:p>
        </p:txBody>
      </p:sp>
      <p:sp>
        <p:nvSpPr>
          <p:cNvPr id="439299" name="Rectangle 3"/>
          <p:cNvSpPr>
            <a:spLocks/>
          </p:cNvSpPr>
          <p:nvPr/>
        </p:nvSpPr>
        <p:spPr bwMode="auto">
          <a:xfrm>
            <a:off x="1835150" y="0"/>
            <a:ext cx="730885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en-IE" sz="4000" b="1">
                <a:solidFill>
                  <a:srgbClr val="DEB82B"/>
                </a:solidFill>
                <a:latin typeface="Calibri" pitchFamily="34" charset="0"/>
              </a:rPr>
              <a:t>Theoretical foundations</a:t>
            </a:r>
            <a:endParaRPr lang="en-GB" sz="4000" b="1">
              <a:solidFill>
                <a:srgbClr val="DEB82B"/>
              </a:solidFill>
              <a:latin typeface="Calibri" pitchFamily="34" charset="0"/>
            </a:endParaRPr>
          </a:p>
        </p:txBody>
      </p:sp>
      <p:sp>
        <p:nvSpPr>
          <p:cNvPr id="439300" name="Rectangle 4"/>
          <p:cNvSpPr>
            <a:spLocks noChangeArrowheads="1"/>
          </p:cNvSpPr>
          <p:nvPr/>
        </p:nvSpPr>
        <p:spPr bwMode="auto">
          <a:xfrm>
            <a:off x="250825" y="1484313"/>
            <a:ext cx="8496300" cy="489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IE" sz="2800">
                <a:latin typeface="Calibri" pitchFamily="34" charset="0"/>
              </a:rPr>
              <a:t>Ability, Motivation and Opportunities model</a:t>
            </a:r>
            <a:r>
              <a:rPr lang="pl-PL" sz="2800">
                <a:latin typeface="Calibri" pitchFamily="34" charset="0"/>
              </a:rPr>
              <a:t> </a:t>
            </a:r>
            <a:r>
              <a:rPr lang="pl-PL" sz="2000">
                <a:latin typeface="Calibri" pitchFamily="34" charset="0"/>
              </a:rPr>
              <a:t>(organisational psychology theory)</a:t>
            </a:r>
            <a:r>
              <a:rPr lang="pl-PL" sz="2800">
                <a:latin typeface="Calibri" pitchFamily="34" charset="0"/>
              </a:rPr>
              <a:t> - Linking HPWP and organisational performance</a:t>
            </a:r>
          </a:p>
          <a:p>
            <a:pPr marL="742950" lvl="1" indent="-285750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n-IE" sz="2400" b="1">
                <a:latin typeface="Calibri" pitchFamily="34" charset="0"/>
              </a:rPr>
              <a:t>Ability</a:t>
            </a:r>
            <a:r>
              <a:rPr lang="pl-PL" sz="2400" b="1">
                <a:latin typeface="Calibri" pitchFamily="34" charset="0"/>
              </a:rPr>
              <a:t>:</a:t>
            </a:r>
            <a:r>
              <a:rPr lang="pl-PL" sz="2400">
                <a:latin typeface="Calibri" pitchFamily="34" charset="0"/>
              </a:rPr>
              <a:t> </a:t>
            </a:r>
            <a:r>
              <a:rPr lang="en-IE" sz="2400">
                <a:latin typeface="Calibri" pitchFamily="34" charset="0"/>
              </a:rPr>
              <a:t>employees are equipped with the skills needed to undertake their jobs</a:t>
            </a:r>
            <a:r>
              <a:rPr lang="pl-PL" sz="2400">
                <a:latin typeface="Calibri" pitchFamily="34" charset="0"/>
              </a:rPr>
              <a:t> and </a:t>
            </a:r>
            <a:r>
              <a:rPr lang="en-IE" sz="2400">
                <a:latin typeface="Calibri" pitchFamily="34" charset="0"/>
              </a:rPr>
              <a:t>discretionary</a:t>
            </a:r>
            <a:r>
              <a:rPr lang="pl-PL" sz="2400">
                <a:latin typeface="Calibri" pitchFamily="34" charset="0"/>
              </a:rPr>
              <a:t> effort</a:t>
            </a:r>
            <a:r>
              <a:rPr lang="en-IE" sz="2400">
                <a:latin typeface="Calibri" pitchFamily="34" charset="0"/>
              </a:rPr>
              <a:t> </a:t>
            </a:r>
            <a:r>
              <a:rPr lang="pl-PL" sz="2400">
                <a:latin typeface="Calibri" pitchFamily="34" charset="0"/>
              </a:rPr>
              <a:t>(r</a:t>
            </a:r>
            <a:r>
              <a:rPr lang="en-IE" sz="2400">
                <a:latin typeface="Calibri" pitchFamily="34" charset="0"/>
              </a:rPr>
              <a:t>ecruitment</a:t>
            </a:r>
            <a:r>
              <a:rPr lang="pl-PL" sz="2400">
                <a:latin typeface="Calibri" pitchFamily="34" charset="0"/>
              </a:rPr>
              <a:t>, s</a:t>
            </a:r>
            <a:r>
              <a:rPr lang="en-IE" sz="2400">
                <a:latin typeface="Calibri" pitchFamily="34" charset="0"/>
              </a:rPr>
              <a:t>election</a:t>
            </a:r>
            <a:r>
              <a:rPr lang="pl-PL" sz="2400">
                <a:latin typeface="Calibri" pitchFamily="34" charset="0"/>
              </a:rPr>
              <a:t> and </a:t>
            </a:r>
            <a:r>
              <a:rPr lang="en-IE" sz="2400">
                <a:latin typeface="Calibri" pitchFamily="34" charset="0"/>
              </a:rPr>
              <a:t>training</a:t>
            </a:r>
            <a:r>
              <a:rPr lang="pl-PL" sz="2400">
                <a:latin typeface="Calibri" pitchFamily="34" charset="0"/>
              </a:rPr>
              <a:t>)</a:t>
            </a:r>
          </a:p>
          <a:p>
            <a:pPr marL="742950" lvl="1" indent="-285750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pl-PL" sz="2400" b="1">
                <a:latin typeface="Calibri" pitchFamily="34" charset="0"/>
              </a:rPr>
              <a:t>M</a:t>
            </a:r>
            <a:r>
              <a:rPr lang="en-IE" sz="2400" b="1">
                <a:latin typeface="Calibri" pitchFamily="34" charset="0"/>
              </a:rPr>
              <a:t>otivation</a:t>
            </a:r>
            <a:r>
              <a:rPr lang="pl-PL" sz="2400" b="1">
                <a:latin typeface="Calibri" pitchFamily="34" charset="0"/>
              </a:rPr>
              <a:t>:</a:t>
            </a:r>
            <a:r>
              <a:rPr lang="en-IE" sz="2400">
                <a:latin typeface="Calibri" pitchFamily="34" charset="0"/>
              </a:rPr>
              <a:t> </a:t>
            </a:r>
            <a:r>
              <a:rPr lang="pl-PL" sz="2400">
                <a:latin typeface="Calibri" pitchFamily="34" charset="0"/>
              </a:rPr>
              <a:t>to use </a:t>
            </a:r>
            <a:r>
              <a:rPr lang="en-IE" sz="2400">
                <a:latin typeface="Calibri" pitchFamily="34" charset="0"/>
              </a:rPr>
              <a:t>discretionary effort</a:t>
            </a:r>
            <a:r>
              <a:rPr lang="pl-PL" sz="2400">
                <a:latin typeface="Calibri" pitchFamily="34" charset="0"/>
              </a:rPr>
              <a:t> (</a:t>
            </a:r>
            <a:r>
              <a:rPr lang="en-IE" sz="2400">
                <a:latin typeface="Calibri" pitchFamily="34" charset="0"/>
              </a:rPr>
              <a:t>extrinsic/financial, intrinsic and mutual trust/employees as stakeholders</a:t>
            </a:r>
            <a:r>
              <a:rPr lang="pl-PL" sz="2400">
                <a:latin typeface="Calibri" pitchFamily="34" charset="0"/>
              </a:rPr>
              <a:t>)</a:t>
            </a:r>
            <a:r>
              <a:rPr lang="en-IE" sz="2400">
                <a:latin typeface="Calibri" pitchFamily="34" charset="0"/>
              </a:rPr>
              <a:t> </a:t>
            </a:r>
            <a:endParaRPr lang="pl-PL" sz="2400">
              <a:latin typeface="Calibri" pitchFamily="34" charset="0"/>
            </a:endParaRPr>
          </a:p>
          <a:p>
            <a:pPr marL="742950" lvl="1" indent="-285750" eaLnBrk="0" hangingPunct="0">
              <a:spcBef>
                <a:spcPct val="20000"/>
              </a:spcBef>
              <a:buFont typeface="Arial" charset="0"/>
              <a:buChar char="–"/>
            </a:pPr>
            <a:r>
              <a:rPr lang="en-IE" sz="2400" b="1">
                <a:latin typeface="Calibri" pitchFamily="34" charset="0"/>
              </a:rPr>
              <a:t>Opportunity</a:t>
            </a:r>
            <a:r>
              <a:rPr lang="pl-PL" sz="2400" b="1">
                <a:latin typeface="Calibri" pitchFamily="34" charset="0"/>
              </a:rPr>
              <a:t>:</a:t>
            </a:r>
            <a:r>
              <a:rPr lang="en-IE" sz="2400" b="1">
                <a:latin typeface="Calibri" pitchFamily="34" charset="0"/>
              </a:rPr>
              <a:t> </a:t>
            </a:r>
            <a:r>
              <a:rPr lang="en-IE" sz="2400">
                <a:latin typeface="Calibri" pitchFamily="34" charset="0"/>
              </a:rPr>
              <a:t>to involvement in the decision making process of the firm </a:t>
            </a:r>
            <a:r>
              <a:rPr lang="pl-PL" sz="2400">
                <a:latin typeface="Calibri" pitchFamily="34" charset="0"/>
              </a:rPr>
              <a:t>(</a:t>
            </a:r>
            <a:r>
              <a:rPr lang="en-IE" sz="2400">
                <a:latin typeface="Calibri" pitchFamily="34" charset="0"/>
              </a:rPr>
              <a:t>autonomy</a:t>
            </a:r>
            <a:r>
              <a:rPr lang="pl-PL" sz="2400">
                <a:latin typeface="Calibri" pitchFamily="34" charset="0"/>
              </a:rPr>
              <a:t>, </a:t>
            </a:r>
            <a:r>
              <a:rPr lang="en-IE" sz="2400">
                <a:latin typeface="Calibri" pitchFamily="34" charset="0"/>
              </a:rPr>
              <a:t>voice</a:t>
            </a:r>
            <a:r>
              <a:rPr lang="pl-PL" sz="2400">
                <a:latin typeface="Calibri" pitchFamily="34" charset="0"/>
              </a:rPr>
              <a:t>)</a:t>
            </a:r>
            <a:endParaRPr lang="en-IE" sz="24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BE"/>
          </a:p>
          <a:p>
            <a:endParaRPr lang="fr-BE"/>
          </a:p>
          <a:p>
            <a:fld id="{3FD1531E-0C01-4B24-A37E-56E335CD901D}" type="slidenum">
              <a:rPr lang="fr-BE"/>
              <a:pPr/>
              <a:t>9</a:t>
            </a:fld>
            <a:endParaRPr lang="fr-BE"/>
          </a:p>
        </p:txBody>
      </p:sp>
      <p:sp>
        <p:nvSpPr>
          <p:cNvPr id="443394" name="Rectangle 5"/>
          <p:cNvSpPr>
            <a:spLocks noChangeArrowheads="1"/>
          </p:cNvSpPr>
          <p:nvPr/>
        </p:nvSpPr>
        <p:spPr bwMode="auto">
          <a:xfrm>
            <a:off x="250825" y="130175"/>
            <a:ext cx="6107113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lnSpc>
                <a:spcPct val="90000"/>
              </a:lnSpc>
            </a:pPr>
            <a:endParaRPr lang="en-IE" sz="1400" b="1">
              <a:solidFill>
                <a:srgbClr val="F6F8F7"/>
              </a:solidFill>
            </a:endParaRPr>
          </a:p>
        </p:txBody>
      </p:sp>
      <p:sp>
        <p:nvSpPr>
          <p:cNvPr id="443395" name="Rectangle 3"/>
          <p:cNvSpPr>
            <a:spLocks/>
          </p:cNvSpPr>
          <p:nvPr/>
        </p:nvSpPr>
        <p:spPr bwMode="auto">
          <a:xfrm>
            <a:off x="1476375" y="115888"/>
            <a:ext cx="76676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 anchor="ctr"/>
          <a:lstStyle/>
          <a:p>
            <a:pPr algn="r" eaLnBrk="0" hangingPunct="0"/>
            <a:r>
              <a:rPr lang="pl-PL" sz="4200" b="1">
                <a:solidFill>
                  <a:srgbClr val="DEB82B"/>
                </a:solidFill>
                <a:latin typeface="Calibri" pitchFamily="34" charset="0"/>
              </a:rPr>
              <a:t>Theoretical framework</a:t>
            </a:r>
            <a:r>
              <a:rPr lang="pl-PL" sz="3400" b="1">
                <a:solidFill>
                  <a:srgbClr val="DEB82B"/>
                </a:solidFill>
                <a:latin typeface="Calibri" pitchFamily="34" charset="0"/>
              </a:rPr>
              <a:t> </a:t>
            </a:r>
            <a:endParaRPr lang="en-GB" sz="3400" b="1">
              <a:solidFill>
                <a:srgbClr val="DEB82B"/>
              </a:solidFill>
              <a:latin typeface="Calibri" pitchFamily="34" charset="0"/>
            </a:endParaRPr>
          </a:p>
        </p:txBody>
      </p:sp>
      <p:sp>
        <p:nvSpPr>
          <p:cNvPr id="443396" name="Rectangle 4"/>
          <p:cNvSpPr>
            <a:spLocks noChangeArrowheads="1"/>
          </p:cNvSpPr>
          <p:nvPr/>
        </p:nvSpPr>
        <p:spPr bwMode="auto">
          <a:xfrm>
            <a:off x="250825" y="1484313"/>
            <a:ext cx="8496300" cy="489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endParaRPr lang="en-IE" sz="3200">
              <a:latin typeface="Calibri" pitchFamily="34" charset="0"/>
            </a:endParaRPr>
          </a:p>
        </p:txBody>
      </p:sp>
      <p:sp>
        <p:nvSpPr>
          <p:cNvPr id="443397" name="Text Box 5"/>
          <p:cNvSpPr txBox="1">
            <a:spLocks noChangeArrowheads="1"/>
          </p:cNvSpPr>
          <p:nvPr/>
        </p:nvSpPr>
        <p:spPr bwMode="auto">
          <a:xfrm>
            <a:off x="179388" y="2852738"/>
            <a:ext cx="1485900" cy="2016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000" tIns="36000" rIns="36000" bIns="36000"/>
          <a:lstStyle/>
          <a:p>
            <a:r>
              <a:rPr lang="en-GB" altLang="zh-CN" sz="1200" b="1">
                <a:latin typeface="Times New Roman" pitchFamily="18" charset="0"/>
                <a:ea typeface="宋体" charset="-122"/>
              </a:rPr>
              <a:t>Organisational context</a:t>
            </a:r>
            <a:endParaRPr lang="pl-PL" altLang="zh-CN" sz="1200" b="1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Size </a:t>
            </a:r>
            <a:endParaRPr lang="pl-PL" sz="1200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Sector</a:t>
            </a:r>
            <a:endParaRPr lang="pl-PL" sz="1200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Ownership</a:t>
            </a:r>
            <a:endParaRPr lang="pl-PL" sz="1200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Expansion/contraction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IE" sz="1200">
                <a:latin typeface="Times New Roman" pitchFamily="18" charset="0"/>
                <a:ea typeface="宋体" charset="-122"/>
              </a:rPr>
              <a:t>Major change (eg </a:t>
            </a:r>
            <a:r>
              <a:rPr lang="pl-PL" sz="1200">
                <a:latin typeface="Times New Roman" pitchFamily="18" charset="0"/>
              </a:rPr>
              <a:t>re</a:t>
            </a:r>
            <a:r>
              <a:rPr lang="en-IE" sz="1200">
                <a:latin typeface="Times New Roman" pitchFamily="18" charset="0"/>
                <a:ea typeface="宋体" charset="-122"/>
              </a:rPr>
              <a:t>location)</a:t>
            </a:r>
            <a:endParaRPr lang="pl-PL" sz="1200">
              <a:latin typeface="Times New Roman" pitchFamily="18" charset="0"/>
            </a:endParaRP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IE" sz="1200">
                <a:latin typeface="Times New Roman" pitchFamily="18" charset="0"/>
                <a:ea typeface="宋体" charset="-122"/>
              </a:rPr>
              <a:t>Country of location</a:t>
            </a:r>
            <a:endParaRPr lang="en-IE" sz="1200">
              <a:latin typeface="Times New Roman" pitchFamily="18" charset="0"/>
            </a:endParaRPr>
          </a:p>
        </p:txBody>
      </p:sp>
      <p:sp>
        <p:nvSpPr>
          <p:cNvPr id="443398" name="Text Box 6"/>
          <p:cNvSpPr txBox="1">
            <a:spLocks noChangeArrowheads="1"/>
          </p:cNvSpPr>
          <p:nvPr/>
        </p:nvSpPr>
        <p:spPr bwMode="auto">
          <a:xfrm>
            <a:off x="2124075" y="1412875"/>
            <a:ext cx="2951163" cy="4968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000" tIns="36000" rIns="36000" bIns="36000"/>
          <a:lstStyle/>
          <a:p>
            <a:r>
              <a:rPr lang="en-GB" altLang="zh-CN" sz="1200" b="1">
                <a:latin typeface="Times New Roman" pitchFamily="18" charset="0"/>
                <a:ea typeface="宋体" charset="-122"/>
              </a:rPr>
              <a:t>Workplace practices</a:t>
            </a:r>
          </a:p>
          <a:p>
            <a:endParaRPr lang="pl-PL" altLang="zh-CN" sz="1200" b="1">
              <a:latin typeface="Times New Roman" pitchFamily="18" charset="0"/>
            </a:endParaRPr>
          </a:p>
          <a:p>
            <a:r>
              <a:rPr lang="en-GB" altLang="zh-CN" sz="1200" b="1">
                <a:latin typeface="Times New Roman" pitchFamily="18" charset="0"/>
                <a:ea typeface="宋体" charset="-122"/>
              </a:rPr>
              <a:t>Training</a:t>
            </a:r>
            <a:endParaRPr lang="pl-PL" altLang="zh-CN" sz="1200" b="1">
              <a:latin typeface="Times New Roman" pitchFamily="18" charset="0"/>
            </a:endParaRPr>
          </a:p>
          <a:p>
            <a:pPr>
              <a:buFontTx/>
              <a:buChar char="•"/>
            </a:pPr>
            <a:r>
              <a:rPr lang="en-GB" altLang="zh-CN" sz="1200">
                <a:latin typeface="Times New Roman" pitchFamily="18" charset="0"/>
                <a:ea typeface="宋体" charset="-122"/>
              </a:rPr>
              <a:t>Need for training checked</a:t>
            </a:r>
            <a:endParaRPr lang="pl-PL" altLang="zh-CN" sz="1200">
              <a:latin typeface="Times New Roman" pitchFamily="18" charset="0"/>
            </a:endParaRPr>
          </a:p>
          <a:p>
            <a:pPr>
              <a:buFontTx/>
              <a:buChar char="•"/>
            </a:pPr>
            <a:r>
              <a:rPr lang="en-IE" sz="1200">
                <a:latin typeface="Times New Roman" pitchFamily="18" charset="0"/>
                <a:ea typeface="宋体" charset="-122"/>
              </a:rPr>
              <a:t>Proportion in high skilled jobs</a:t>
            </a:r>
            <a:endParaRPr lang="pl-PL" sz="1200">
              <a:latin typeface="Times New Roman" pitchFamily="18" charset="0"/>
            </a:endParaRPr>
          </a:p>
          <a:p>
            <a:pPr>
              <a:buFontTx/>
              <a:buChar char="•"/>
            </a:pPr>
            <a:r>
              <a:rPr lang="en-IE" sz="1200">
                <a:latin typeface="Times New Roman" pitchFamily="18" charset="0"/>
                <a:ea typeface="宋体" charset="-122"/>
              </a:rPr>
              <a:t>Time off for training</a:t>
            </a:r>
            <a:endParaRPr lang="pl-PL" sz="1200">
              <a:latin typeface="Times New Roman" pitchFamily="18" charset="0"/>
            </a:endParaRPr>
          </a:p>
          <a:p>
            <a:pPr>
              <a:buFontTx/>
              <a:buChar char="•"/>
            </a:pPr>
            <a:r>
              <a:rPr lang="en-IE" sz="1200">
                <a:latin typeface="Times New Roman" pitchFamily="18" charset="0"/>
                <a:ea typeface="宋体" charset="-122"/>
              </a:rPr>
              <a:t>Training for new tasks</a:t>
            </a:r>
            <a:endParaRPr lang="pl-PL" sz="1200">
              <a:latin typeface="Times New Roman" pitchFamily="18" charset="0"/>
            </a:endParaRPr>
          </a:p>
          <a:p>
            <a:endParaRPr lang="pl-PL" sz="1200" b="1">
              <a:latin typeface="Times New Roman" pitchFamily="18" charset="0"/>
            </a:endParaRPr>
          </a:p>
          <a:p>
            <a:r>
              <a:rPr lang="en-IE" sz="1200" b="1">
                <a:latin typeface="Times New Roman" pitchFamily="18" charset="0"/>
                <a:ea typeface="宋体" charset="-122"/>
              </a:rPr>
              <a:t>Performance pay</a:t>
            </a:r>
            <a:endParaRPr lang="pl-PL" sz="1200" b="1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Profit-sharing (and coverage)</a:t>
            </a:r>
            <a:endParaRPr lang="pl-PL" sz="1200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Individual performance pay (for employees and coverage)</a:t>
            </a:r>
            <a:endParaRPr lang="pl-PL" sz="1200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Share ownership (and access to all employees)</a:t>
            </a:r>
            <a:endParaRPr lang="pl-PL" sz="1200">
              <a:latin typeface="Times New Roman" pitchFamily="18" charset="0"/>
            </a:endParaRPr>
          </a:p>
          <a:p>
            <a:endParaRPr lang="pl-PL" sz="1200" b="1">
              <a:latin typeface="Times New Roman" pitchFamily="18" charset="0"/>
            </a:endParaRPr>
          </a:p>
          <a:p>
            <a:r>
              <a:rPr lang="en-IE" sz="1200" b="1">
                <a:latin typeface="Times New Roman" pitchFamily="18" charset="0"/>
                <a:ea typeface="宋体" charset="-122"/>
              </a:rPr>
              <a:t>Team working</a:t>
            </a:r>
            <a:endParaRPr lang="pl-PL" sz="1200" b="1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Importance of team working</a:t>
            </a:r>
            <a:endParaRPr lang="pl-PL" sz="1200" b="1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Autonomy within team working</a:t>
            </a:r>
            <a:endParaRPr lang="pl-PL" sz="1200">
              <a:latin typeface="Times New Roman" pitchFamily="18" charset="0"/>
            </a:endParaRPr>
          </a:p>
          <a:p>
            <a:endParaRPr lang="pl-PL" sz="1200" b="1">
              <a:latin typeface="Times New Roman" pitchFamily="18" charset="0"/>
            </a:endParaRPr>
          </a:p>
          <a:p>
            <a:r>
              <a:rPr lang="en-IE" sz="1200" b="1">
                <a:latin typeface="Times New Roman" pitchFamily="18" charset="0"/>
                <a:ea typeface="宋体" charset="-122"/>
              </a:rPr>
              <a:t>Working time</a:t>
            </a:r>
            <a:endParaRPr lang="pl-PL" sz="1200" b="1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Flexible working (and level of take-up)</a:t>
            </a:r>
            <a:endParaRPr lang="pl-PL" sz="1200" b="1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Part-time working (and level of take-up)</a:t>
            </a:r>
            <a:endParaRPr lang="pl-PL" sz="1200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Managers/ professionals working part time</a:t>
            </a:r>
            <a:endParaRPr lang="pl-PL" sz="1200">
              <a:latin typeface="Times New Roman" pitchFamily="18" charset="0"/>
            </a:endParaRPr>
          </a:p>
          <a:p>
            <a:endParaRPr lang="pl-PL" sz="1200" b="1">
              <a:latin typeface="Times New Roman" pitchFamily="18" charset="0"/>
            </a:endParaRPr>
          </a:p>
          <a:p>
            <a:r>
              <a:rPr lang="en-IE" sz="1200" b="1">
                <a:latin typeface="Times New Roman" pitchFamily="18" charset="0"/>
                <a:ea typeface="宋体" charset="-122"/>
              </a:rPr>
              <a:t>Social dialogue practices</a:t>
            </a:r>
            <a:endParaRPr lang="pl-PL" sz="1200" b="1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Presence of formal employee representation</a:t>
            </a:r>
            <a:endParaRPr lang="pl-PL" sz="1200" b="1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Ad hoc consultation</a:t>
            </a:r>
            <a:endParaRPr lang="pl-PL" sz="1200">
              <a:latin typeface="Times New Roman" pitchFamily="18" charset="0"/>
            </a:endParaRPr>
          </a:p>
          <a:p>
            <a:r>
              <a:rPr lang="en-IE" sz="1200">
                <a:latin typeface="Times New Roman" pitchFamily="18" charset="0"/>
                <a:ea typeface="宋体" charset="-122"/>
              </a:rPr>
              <a:t>Consultation over pay*</a:t>
            </a:r>
            <a:endParaRPr lang="en-IE" sz="1200">
              <a:latin typeface="Times New Roman" pitchFamily="18" charset="0"/>
            </a:endParaRPr>
          </a:p>
        </p:txBody>
      </p:sp>
      <p:sp>
        <p:nvSpPr>
          <p:cNvPr id="443399" name="Text Box 7"/>
          <p:cNvSpPr txBox="1">
            <a:spLocks noChangeArrowheads="1"/>
          </p:cNvSpPr>
          <p:nvPr/>
        </p:nvSpPr>
        <p:spPr bwMode="auto">
          <a:xfrm>
            <a:off x="5580063" y="2636838"/>
            <a:ext cx="1511300" cy="2663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000" tIns="36000" rIns="36000" bIns="36000"/>
          <a:lstStyle/>
          <a:p>
            <a:r>
              <a:rPr lang="en-GB" altLang="zh-CN" sz="1200" b="1">
                <a:latin typeface="Times New Roman" pitchFamily="18" charset="0"/>
                <a:ea typeface="宋体" charset="-122"/>
              </a:rPr>
              <a:t>Employee outcomes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IE" sz="1200">
                <a:latin typeface="Times New Roman" pitchFamily="18" charset="0"/>
                <a:ea typeface="宋体" charset="-122"/>
              </a:rPr>
              <a:t>(Low) motivation</a:t>
            </a:r>
            <a:endParaRPr lang="pl-PL" sz="1200">
              <a:latin typeface="Times New Roman" pitchFamily="18" charset="0"/>
            </a:endParaRP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IE" sz="1200">
                <a:latin typeface="Times New Roman" pitchFamily="18" charset="0"/>
                <a:ea typeface="宋体" charset="-122"/>
              </a:rPr>
              <a:t>Employee complaints*</a:t>
            </a:r>
            <a:endParaRPr lang="pl-PL" sz="1200">
              <a:latin typeface="Times New Roman" pitchFamily="18" charset="0"/>
            </a:endParaRP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IE" sz="1200">
                <a:latin typeface="Times New Roman" pitchFamily="18" charset="0"/>
                <a:ea typeface="宋体" charset="-122"/>
              </a:rPr>
              <a:t>Sickness absence</a:t>
            </a:r>
            <a:endParaRPr lang="pl-PL" sz="1200">
              <a:latin typeface="Times New Roman" pitchFamily="18" charset="0"/>
            </a:endParaRP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IE" sz="1200">
                <a:latin typeface="Times New Roman" pitchFamily="18" charset="0"/>
                <a:ea typeface="宋体" charset="-122"/>
              </a:rPr>
              <a:t>Staff retention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IE" sz="1200">
                <a:latin typeface="Times New Roman" pitchFamily="18" charset="0"/>
                <a:ea typeface="宋体" charset="-122"/>
              </a:rPr>
              <a:t>Joint efforts to solve problems*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IE" sz="1200">
                <a:latin typeface="Times New Roman" pitchFamily="18" charset="0"/>
                <a:ea typeface="宋体" charset="-122"/>
              </a:rPr>
              <a:t>Hostile relationship between representatives*</a:t>
            </a:r>
            <a:endParaRPr lang="en-IE" sz="1200">
              <a:latin typeface="Times New Roman" pitchFamily="18" charset="0"/>
            </a:endParaRPr>
          </a:p>
        </p:txBody>
      </p:sp>
      <p:sp>
        <p:nvSpPr>
          <p:cNvPr id="443400" name="Text Box 8"/>
          <p:cNvSpPr txBox="1">
            <a:spLocks noChangeArrowheads="1"/>
          </p:cNvSpPr>
          <p:nvPr/>
        </p:nvSpPr>
        <p:spPr bwMode="auto">
          <a:xfrm>
            <a:off x="7524750" y="2708275"/>
            <a:ext cx="1371600" cy="23764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36000" tIns="36000" rIns="36000" bIns="36000"/>
          <a:lstStyle/>
          <a:p>
            <a:r>
              <a:rPr lang="en-GB" altLang="zh-CN" sz="1200" b="1">
                <a:latin typeface="Times New Roman" pitchFamily="18" charset="0"/>
                <a:ea typeface="宋体" charset="-122"/>
              </a:rPr>
              <a:t>Organisational outcomes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IE" sz="1200">
                <a:latin typeface="Times New Roman" pitchFamily="18" charset="0"/>
                <a:ea typeface="宋体" charset="-122"/>
              </a:rPr>
              <a:t>Productivity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IE" sz="1200">
                <a:latin typeface="Times New Roman" pitchFamily="18" charset="0"/>
                <a:ea typeface="宋体" charset="-122"/>
              </a:rPr>
              <a:t>Change in productivity over time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IE" sz="1200">
                <a:latin typeface="Times New Roman" pitchFamily="18" charset="0"/>
                <a:ea typeface="宋体" charset="-122"/>
              </a:rPr>
              <a:t>Work climate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IE" sz="1200">
                <a:latin typeface="Times New Roman" pitchFamily="18" charset="0"/>
                <a:ea typeface="宋体" charset="-122"/>
              </a:rPr>
              <a:t>Economic state of organisation</a:t>
            </a:r>
          </a:p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en-IE" sz="1200">
                <a:latin typeface="Times New Roman" pitchFamily="18" charset="0"/>
                <a:ea typeface="宋体" charset="-122"/>
              </a:rPr>
              <a:t>Industrial action*</a:t>
            </a:r>
            <a:endParaRPr lang="en-IE" sz="1200">
              <a:latin typeface="Times New Roman" pitchFamily="18" charset="0"/>
            </a:endParaRPr>
          </a:p>
        </p:txBody>
      </p:sp>
      <p:sp>
        <p:nvSpPr>
          <p:cNvPr id="443401" name="Line 9"/>
          <p:cNvSpPr>
            <a:spLocks noChangeShapeType="1"/>
          </p:cNvSpPr>
          <p:nvPr/>
        </p:nvSpPr>
        <p:spPr bwMode="auto">
          <a:xfrm>
            <a:off x="1692275" y="3860800"/>
            <a:ext cx="431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3402" name="Line 10"/>
          <p:cNvSpPr>
            <a:spLocks noChangeShapeType="1"/>
          </p:cNvSpPr>
          <p:nvPr/>
        </p:nvSpPr>
        <p:spPr bwMode="auto">
          <a:xfrm>
            <a:off x="5076825" y="3860800"/>
            <a:ext cx="50323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3403" name="Line 11"/>
          <p:cNvSpPr>
            <a:spLocks noChangeShapeType="1"/>
          </p:cNvSpPr>
          <p:nvPr/>
        </p:nvSpPr>
        <p:spPr bwMode="auto">
          <a:xfrm>
            <a:off x="7092950" y="3860800"/>
            <a:ext cx="431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Thème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6B850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Apex">
    <a:majorFont>
      <a:latin typeface="Lucida Sans"/>
      <a:ea typeface=""/>
      <a:cs typeface=""/>
      <a:font script="Grek" typeface="Arial"/>
      <a:font script="Cyrl" typeface="Arial"/>
      <a:font script="Jpan" typeface="HG丸ｺﾞｼｯｸM-PRO"/>
      <a:font script="Hang" typeface="휴먼옛체"/>
      <a:font script="Hans" typeface="黑体"/>
      <a:font script="Hant" typeface="微軟正黑體"/>
      <a:font script="Arab" typeface="Tahoma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Book Antiqua"/>
      <a:ea typeface=""/>
      <a:cs typeface=""/>
      <a:font script="Grek" typeface="Times New Roman"/>
      <a:font script="Cyrl" typeface="Times New Roman"/>
      <a:font script="Jpan" typeface="HG明朝B"/>
      <a:font script="Hang" typeface="돋움"/>
      <a:font script="Hans" typeface="宋体"/>
      <a:font script="Hant" typeface="新細明體"/>
      <a:font script="Arab" typeface="Times New Roman"/>
      <a:font script="Hebr" typeface="David"/>
      <a:font script="Thai" typeface="EucrosiaUPC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913</TotalTime>
  <Words>1596</Words>
  <Application>Microsoft Office PowerPoint</Application>
  <PresentationFormat>On-screen Show (4:3)</PresentationFormat>
  <Paragraphs>583</Paragraphs>
  <Slides>26</Slides>
  <Notes>18</Notes>
  <HiddenSlides>0</HiddenSlides>
  <MMClips>0</MMClips>
  <ScaleCrop>false</ScaleCrop>
  <HeadingPairs>
    <vt:vector size="10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  <vt:variant>
        <vt:lpstr>Custom Shows</vt:lpstr>
      </vt:variant>
      <vt:variant>
        <vt:i4>1</vt:i4>
      </vt:variant>
    </vt:vector>
  </HeadingPairs>
  <TitlesOfParts>
    <vt:vector size="38" baseType="lpstr">
      <vt:lpstr>Arial</vt:lpstr>
      <vt:lpstr>Calibri</vt:lpstr>
      <vt:lpstr>Helvetica</vt:lpstr>
      <vt:lpstr>Trebuchet MS</vt:lpstr>
      <vt:lpstr>宋体</vt:lpstr>
      <vt:lpstr>黑体</vt:lpstr>
      <vt:lpstr>Webdings</vt:lpstr>
      <vt:lpstr>New York</vt:lpstr>
      <vt:lpstr>Times New Roman</vt:lpstr>
      <vt:lpstr>Thème Office</vt:lpstr>
      <vt:lpstr>Microsoft Office Excel Chart</vt:lpstr>
      <vt:lpstr>PowerPoint Presentation</vt:lpstr>
      <vt:lpstr>PowerPoint Presentation</vt:lpstr>
      <vt:lpstr>Sources: Eurofound (2002):“Quality of work and employment in Europe – Issues and challenges” and Eurofound (2007) Quality of work and employment in Europe </vt:lpstr>
      <vt:lpstr>PowerPoint Presentation</vt:lpstr>
      <vt:lpstr>PowerPoint Presentation</vt:lpstr>
      <vt:lpstr>PowerPoint Presentation</vt:lpstr>
      <vt:lpstr>Team work in Europe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Relationship between employee outcomes  and organisational outcomes </vt:lpstr>
      <vt:lpstr>PowerPoint Presentation</vt:lpstr>
      <vt:lpstr>PowerPoint Presentation</vt:lpstr>
      <vt:lpstr>PowerPoint Presentation</vt:lpstr>
      <vt:lpstr>PowerPoint Presentation</vt:lpstr>
      <vt:lpstr>Analytical framework (cont)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EF Follow up</vt:lpstr>
    </vt:vector>
  </TitlesOfParts>
  <Company>I+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Install Account Restricted to Administrator</cp:lastModifiedBy>
  <cp:revision>67</cp:revision>
  <dcterms:created xsi:type="dcterms:W3CDTF">2010-06-04T11:17:15Z</dcterms:created>
  <dcterms:modified xsi:type="dcterms:W3CDTF">2011-09-28T14:13:03Z</dcterms:modified>
</cp:coreProperties>
</file>